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317" r:id="rId4"/>
    <p:sldId id="321" r:id="rId5"/>
    <p:sldId id="274" r:id="rId6"/>
    <p:sldId id="322" r:id="rId7"/>
    <p:sldId id="338" r:id="rId8"/>
    <p:sldId id="339" r:id="rId9"/>
    <p:sldId id="284" r:id="rId10"/>
    <p:sldId id="328" r:id="rId11"/>
    <p:sldId id="329" r:id="rId12"/>
    <p:sldId id="331" r:id="rId13"/>
    <p:sldId id="341" r:id="rId14"/>
    <p:sldId id="315" r:id="rId15"/>
    <p:sldId id="343" r:id="rId16"/>
    <p:sldId id="344" r:id="rId17"/>
    <p:sldId id="346" r:id="rId18"/>
    <p:sldId id="299" r:id="rId19"/>
    <p:sldId id="342" r:id="rId20"/>
    <p:sldId id="308" r:id="rId21"/>
    <p:sldId id="347" r:id="rId22"/>
    <p:sldId id="31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1D1"/>
    <a:srgbClr val="CD0505"/>
    <a:srgbClr val="EC111A"/>
    <a:srgbClr val="EE5B23"/>
    <a:srgbClr val="A6C207"/>
    <a:srgbClr val="1FA6F8"/>
    <a:srgbClr val="D27E45"/>
    <a:srgbClr val="004D94"/>
    <a:srgbClr val="C6D3B1"/>
    <a:srgbClr val="C8D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7" d="100"/>
          <a:sy n="77" d="100"/>
        </p:scale>
        <p:origin x="84"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5848B-BAD3-4C72-94F8-D71BDAE37130}" type="datetimeFigureOut">
              <a:rPr lang="en-US" smtClean="0"/>
              <a:t>10/31/2017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BB6AA-6EA8-4B42-AA1D-868012AE0436}" type="slidenum">
              <a:rPr lang="en-US" smtClean="0"/>
              <a:t>‹#›</a:t>
            </a:fld>
            <a:endParaRPr lang="en-US"/>
          </a:p>
        </p:txBody>
      </p:sp>
    </p:spTree>
    <p:extLst>
      <p:ext uri="{BB962C8B-B14F-4D97-AF65-F5344CB8AC3E}">
        <p14:creationId xmlns:p14="http://schemas.microsoft.com/office/powerpoint/2010/main" val="190135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9F35E0-A9D4-4E65-9B2C-E04CB4D38251}"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54C6-7D89-4FBE-B3F5-55A6877381F0}" type="slidenum">
              <a:rPr lang="en-US" smtClean="0"/>
              <a:t>‹#›</a:t>
            </a:fld>
            <a:endParaRPr lang="en-US"/>
          </a:p>
        </p:txBody>
      </p:sp>
    </p:spTree>
    <p:extLst>
      <p:ext uri="{BB962C8B-B14F-4D97-AF65-F5344CB8AC3E}">
        <p14:creationId xmlns:p14="http://schemas.microsoft.com/office/powerpoint/2010/main" val="109935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F35E0-A9D4-4E65-9B2C-E04CB4D38251}"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54C6-7D89-4FBE-B3F5-55A6877381F0}" type="slidenum">
              <a:rPr lang="en-US" smtClean="0"/>
              <a:t>‹#›</a:t>
            </a:fld>
            <a:endParaRPr lang="en-US"/>
          </a:p>
        </p:txBody>
      </p:sp>
    </p:spTree>
    <p:extLst>
      <p:ext uri="{BB962C8B-B14F-4D97-AF65-F5344CB8AC3E}">
        <p14:creationId xmlns:p14="http://schemas.microsoft.com/office/powerpoint/2010/main" val="287017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F35E0-A9D4-4E65-9B2C-E04CB4D38251}"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54C6-7D89-4FBE-B3F5-55A6877381F0}" type="slidenum">
              <a:rPr lang="en-US" smtClean="0"/>
              <a:t>‹#›</a:t>
            </a:fld>
            <a:endParaRPr lang="en-US"/>
          </a:p>
        </p:txBody>
      </p:sp>
    </p:spTree>
    <p:extLst>
      <p:ext uri="{BB962C8B-B14F-4D97-AF65-F5344CB8AC3E}">
        <p14:creationId xmlns:p14="http://schemas.microsoft.com/office/powerpoint/2010/main" val="189350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F35E0-A9D4-4E65-9B2C-E04CB4D38251}"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54C6-7D89-4FBE-B3F5-55A6877381F0}" type="slidenum">
              <a:rPr lang="en-US" smtClean="0"/>
              <a:t>‹#›</a:t>
            </a:fld>
            <a:endParaRPr lang="en-US"/>
          </a:p>
        </p:txBody>
      </p:sp>
    </p:spTree>
    <p:extLst>
      <p:ext uri="{BB962C8B-B14F-4D97-AF65-F5344CB8AC3E}">
        <p14:creationId xmlns:p14="http://schemas.microsoft.com/office/powerpoint/2010/main" val="1424244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9F35E0-A9D4-4E65-9B2C-E04CB4D38251}"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54C6-7D89-4FBE-B3F5-55A6877381F0}" type="slidenum">
              <a:rPr lang="en-US" smtClean="0"/>
              <a:t>‹#›</a:t>
            </a:fld>
            <a:endParaRPr lang="en-US"/>
          </a:p>
        </p:txBody>
      </p:sp>
    </p:spTree>
    <p:extLst>
      <p:ext uri="{BB962C8B-B14F-4D97-AF65-F5344CB8AC3E}">
        <p14:creationId xmlns:p14="http://schemas.microsoft.com/office/powerpoint/2010/main" val="164061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9F35E0-A9D4-4E65-9B2C-E04CB4D38251}"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454C6-7D89-4FBE-B3F5-55A6877381F0}" type="slidenum">
              <a:rPr lang="en-US" smtClean="0"/>
              <a:t>‹#›</a:t>
            </a:fld>
            <a:endParaRPr lang="en-US"/>
          </a:p>
        </p:txBody>
      </p:sp>
    </p:spTree>
    <p:extLst>
      <p:ext uri="{BB962C8B-B14F-4D97-AF65-F5344CB8AC3E}">
        <p14:creationId xmlns:p14="http://schemas.microsoft.com/office/powerpoint/2010/main" val="369968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9F35E0-A9D4-4E65-9B2C-E04CB4D38251}" type="datetimeFigureOut">
              <a:rPr lang="en-US" smtClean="0"/>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7454C6-7D89-4FBE-B3F5-55A6877381F0}" type="slidenum">
              <a:rPr lang="en-US" smtClean="0"/>
              <a:t>‹#›</a:t>
            </a:fld>
            <a:endParaRPr lang="en-US"/>
          </a:p>
        </p:txBody>
      </p:sp>
    </p:spTree>
    <p:extLst>
      <p:ext uri="{BB962C8B-B14F-4D97-AF65-F5344CB8AC3E}">
        <p14:creationId xmlns:p14="http://schemas.microsoft.com/office/powerpoint/2010/main" val="139917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9F35E0-A9D4-4E65-9B2C-E04CB4D38251}" type="datetimeFigureOut">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7454C6-7D89-4FBE-B3F5-55A6877381F0}" type="slidenum">
              <a:rPr lang="en-US" smtClean="0"/>
              <a:t>‹#›</a:t>
            </a:fld>
            <a:endParaRPr lang="en-US"/>
          </a:p>
        </p:txBody>
      </p:sp>
    </p:spTree>
    <p:extLst>
      <p:ext uri="{BB962C8B-B14F-4D97-AF65-F5344CB8AC3E}">
        <p14:creationId xmlns:p14="http://schemas.microsoft.com/office/powerpoint/2010/main" val="980680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F35E0-A9D4-4E65-9B2C-E04CB4D38251}" type="datetimeFigureOut">
              <a:rPr lang="en-US" smtClean="0"/>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7454C6-7D89-4FBE-B3F5-55A6877381F0}" type="slidenum">
              <a:rPr lang="en-US" smtClean="0"/>
              <a:t>‹#›</a:t>
            </a:fld>
            <a:endParaRPr lang="en-US"/>
          </a:p>
        </p:txBody>
      </p:sp>
    </p:spTree>
    <p:extLst>
      <p:ext uri="{BB962C8B-B14F-4D97-AF65-F5344CB8AC3E}">
        <p14:creationId xmlns:p14="http://schemas.microsoft.com/office/powerpoint/2010/main" val="58652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F35E0-A9D4-4E65-9B2C-E04CB4D38251}"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454C6-7D89-4FBE-B3F5-55A6877381F0}" type="slidenum">
              <a:rPr lang="en-US" smtClean="0"/>
              <a:t>‹#›</a:t>
            </a:fld>
            <a:endParaRPr lang="en-US"/>
          </a:p>
        </p:txBody>
      </p:sp>
    </p:spTree>
    <p:extLst>
      <p:ext uri="{BB962C8B-B14F-4D97-AF65-F5344CB8AC3E}">
        <p14:creationId xmlns:p14="http://schemas.microsoft.com/office/powerpoint/2010/main" val="339097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F35E0-A9D4-4E65-9B2C-E04CB4D38251}"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454C6-7D89-4FBE-B3F5-55A6877381F0}" type="slidenum">
              <a:rPr lang="en-US" smtClean="0"/>
              <a:t>‹#›</a:t>
            </a:fld>
            <a:endParaRPr lang="en-US"/>
          </a:p>
        </p:txBody>
      </p:sp>
    </p:spTree>
    <p:extLst>
      <p:ext uri="{BB962C8B-B14F-4D97-AF65-F5344CB8AC3E}">
        <p14:creationId xmlns:p14="http://schemas.microsoft.com/office/powerpoint/2010/main" val="17259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F35E0-A9D4-4E65-9B2C-E04CB4D38251}" type="datetimeFigureOut">
              <a:rPr lang="en-US" smtClean="0"/>
              <a:t>10/31/2017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454C6-7D89-4FBE-B3F5-55A6877381F0}" type="slidenum">
              <a:rPr lang="en-US" smtClean="0"/>
              <a:t>‹#›</a:t>
            </a:fld>
            <a:endParaRPr lang="en-US"/>
          </a:p>
        </p:txBody>
      </p:sp>
    </p:spTree>
    <p:extLst>
      <p:ext uri="{BB962C8B-B14F-4D97-AF65-F5344CB8AC3E}">
        <p14:creationId xmlns:p14="http://schemas.microsoft.com/office/powerpoint/2010/main" val="561547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6.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6.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4467524"/>
            <a:ext cx="12192000" cy="239047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Rectangle 3"/>
          <p:cNvSpPr/>
          <p:nvPr/>
        </p:nvSpPr>
        <p:spPr>
          <a:xfrm>
            <a:off x="0" y="0"/>
            <a:ext cx="12192000" cy="4467524"/>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extBox 4"/>
          <p:cNvSpPr txBox="1"/>
          <p:nvPr/>
        </p:nvSpPr>
        <p:spPr>
          <a:xfrm>
            <a:off x="1351722" y="1007165"/>
            <a:ext cx="9568069" cy="3046988"/>
          </a:xfrm>
          <a:prstGeom prst="rect">
            <a:avLst/>
          </a:prstGeom>
          <a:noFill/>
        </p:spPr>
        <p:txBody>
          <a:bodyPr wrap="square" rtlCol="1">
            <a:spAutoFit/>
          </a:bodyPr>
          <a:lstStyle/>
          <a:p>
            <a:pPr algn="ctr"/>
            <a:r>
              <a:rPr lang="en-US" sz="3600" b="1" dirty="0">
                <a:latin typeface="Britannic Bold" panose="020B0903060703020204" pitchFamily="34" charset="0"/>
              </a:rPr>
              <a:t>Iran's Petrochemical Downstream: A gateway towards value </a:t>
            </a:r>
            <a:r>
              <a:rPr lang="en-US" sz="3600" b="1" dirty="0" smtClean="0">
                <a:latin typeface="Britannic Bold" panose="020B0903060703020204" pitchFamily="34" charset="0"/>
              </a:rPr>
              <a:t>creation</a:t>
            </a:r>
            <a:endParaRPr lang="fa-IR" sz="3600" b="1" dirty="0" smtClean="0">
              <a:latin typeface="Britannic Bold" panose="020B0903060703020204" pitchFamily="34" charset="0"/>
            </a:endParaRPr>
          </a:p>
          <a:p>
            <a:pPr algn="ctr"/>
            <a:endParaRPr lang="fa-IR" sz="3600" b="1" dirty="0"/>
          </a:p>
          <a:p>
            <a:pPr algn="ctr"/>
            <a:endParaRPr lang="en-US" sz="3600" b="1" dirty="0" smtClean="0"/>
          </a:p>
          <a:p>
            <a:pPr algn="r"/>
            <a:r>
              <a:rPr lang="en-US" sz="2800" b="1" dirty="0" err="1" smtClean="0">
                <a:cs typeface="+mj-cs"/>
              </a:rPr>
              <a:t>Afsaneh</a:t>
            </a:r>
            <a:r>
              <a:rPr lang="en-US" sz="2800" b="1" dirty="0" smtClean="0">
                <a:cs typeface="+mj-cs"/>
              </a:rPr>
              <a:t> </a:t>
            </a:r>
            <a:r>
              <a:rPr lang="en-US" sz="2800" b="1" dirty="0" err="1" smtClean="0">
                <a:cs typeface="+mj-cs"/>
              </a:rPr>
              <a:t>Shafiei</a:t>
            </a:r>
            <a:endParaRPr lang="fa-IR" sz="2800" b="1" dirty="0" smtClean="0">
              <a:cs typeface="+mj-cs"/>
            </a:endParaRPr>
          </a:p>
          <a:p>
            <a:pPr algn="r"/>
            <a:r>
              <a:rPr lang="en-US" sz="2000" b="1" dirty="0" smtClean="0">
                <a:cs typeface="+mj-cs"/>
              </a:rPr>
              <a:t>September 2017</a:t>
            </a:r>
            <a:endParaRPr lang="fa-IR" sz="3600" dirty="0">
              <a:cs typeface="+mj-cs"/>
            </a:endParaRPr>
          </a:p>
        </p:txBody>
      </p:sp>
      <p:pic>
        <p:nvPicPr>
          <p:cNvPr id="6" name="Picture 5"/>
          <p:cNvPicPr>
            <a:picLocks noChangeAspect="1"/>
          </p:cNvPicPr>
          <p:nvPr/>
        </p:nvPicPr>
        <p:blipFill>
          <a:blip r:embed="rId4"/>
          <a:stretch>
            <a:fillRect/>
          </a:stretch>
        </p:blipFill>
        <p:spPr>
          <a:xfrm>
            <a:off x="53009" y="55973"/>
            <a:ext cx="980952" cy="1047619"/>
          </a:xfrm>
          <a:prstGeom prst="rect">
            <a:avLst/>
          </a:prstGeom>
          <a:ln>
            <a:noFill/>
          </a:ln>
          <a:effectLst>
            <a:softEdge rad="112500"/>
          </a:effectLst>
        </p:spPr>
      </p:pic>
    </p:spTree>
    <p:extLst>
      <p:ext uri="{BB962C8B-B14F-4D97-AF65-F5344CB8AC3E}">
        <p14:creationId xmlns:p14="http://schemas.microsoft.com/office/powerpoint/2010/main" val="1497965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74671" y="539675"/>
            <a:ext cx="2655746" cy="369332"/>
          </a:xfrm>
        </p:spPr>
        <p:txBody>
          <a:bodyPr vert="horz" wrap="square" lIns="91440" tIns="45720" rIns="91440" bIns="45720" rtlCol="0" anchor="ctr">
            <a:spAutoFit/>
          </a:bodyPr>
          <a:lstStyle/>
          <a:p>
            <a:pPr algn="just"/>
            <a:r>
              <a:rPr lang="en-US" sz="2000" b="1" dirty="0" smtClean="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3-1. Market </a:t>
            </a:r>
            <a:r>
              <a:rPr lang="en-US" sz="2000" b="1"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Structure</a:t>
            </a:r>
            <a:endParaRPr lang="fa-IR" sz="2000" b="1"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p:txBody>
      </p:sp>
      <p:grpSp>
        <p:nvGrpSpPr>
          <p:cNvPr id="5" name="Group 4"/>
          <p:cNvGrpSpPr/>
          <p:nvPr/>
        </p:nvGrpSpPr>
        <p:grpSpPr>
          <a:xfrm>
            <a:off x="10274917" y="372439"/>
            <a:ext cx="1606968" cy="1215054"/>
            <a:chOff x="241620" y="783396"/>
            <a:chExt cx="3045631" cy="3139676"/>
          </a:xfrm>
        </p:grpSpPr>
        <p:pic>
          <p:nvPicPr>
            <p:cNvPr id="6" name="Picture 5"/>
            <p:cNvPicPr>
              <a:picLocks noChangeAspect="1"/>
            </p:cNvPicPr>
            <p:nvPr/>
          </p:nvPicPr>
          <p:blipFill>
            <a:blip r:embed="rId2"/>
            <a:stretch>
              <a:fillRect/>
            </a:stretch>
          </p:blipFill>
          <p:spPr>
            <a:xfrm>
              <a:off x="241620" y="783396"/>
              <a:ext cx="3045631" cy="3139676"/>
            </a:xfrm>
            <a:prstGeom prst="rect">
              <a:avLst/>
            </a:prstGeom>
          </p:spPr>
        </p:pic>
        <p:cxnSp>
          <p:nvCxnSpPr>
            <p:cNvPr id="7" name="Straight Arrow Connector 6"/>
            <p:cNvCxnSpPr/>
            <p:nvPr/>
          </p:nvCxnSpPr>
          <p:spPr>
            <a:xfrm>
              <a:off x="796413" y="3333135"/>
              <a:ext cx="678425" cy="0"/>
            </a:xfrm>
            <a:prstGeom prst="straightConnector1">
              <a:avLst/>
            </a:prstGeom>
            <a:ln w="76200">
              <a:solidFill>
                <a:srgbClr val="010648"/>
              </a:solidFill>
              <a:tailEnd type="triangle"/>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330280" y="298066"/>
            <a:ext cx="11644370" cy="63607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itle 3"/>
          <p:cNvSpPr txBox="1">
            <a:spLocks/>
          </p:cNvSpPr>
          <p:nvPr/>
        </p:nvSpPr>
        <p:spPr>
          <a:xfrm>
            <a:off x="788817" y="119562"/>
            <a:ext cx="6968835" cy="424732"/>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b="1" dirty="0" smtClean="0">
                <a:solidFill>
                  <a:srgbClr val="002060"/>
                </a:solidFill>
                <a:latin typeface="Calibri" panose="020F0502020204030204" pitchFamily="34" charset="0"/>
                <a:ea typeface="Calibri" panose="020F0502020204030204" pitchFamily="34" charset="0"/>
                <a:cs typeface="Arial" panose="020B0604020202020204" pitchFamily="34" charset="0"/>
              </a:rPr>
              <a:t>3- Main Drivers of the petrochemical Industry in Iran</a:t>
            </a:r>
            <a:endParaRPr lang="fa-IR" sz="2400" b="1"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
        <p:nvSpPr>
          <p:cNvPr id="10" name="TextBox 9"/>
          <p:cNvSpPr txBox="1"/>
          <p:nvPr/>
        </p:nvSpPr>
        <p:spPr>
          <a:xfrm>
            <a:off x="496375" y="3236046"/>
            <a:ext cx="4923764" cy="329320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89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just">
              <a:buClr>
                <a:srgbClr val="C00000"/>
              </a:buClr>
            </a:pPr>
            <a:r>
              <a:rPr lang="en-US" sz="2000" b="1" dirty="0" smtClean="0"/>
              <a:t>Regarding </a:t>
            </a:r>
            <a:r>
              <a:rPr lang="en-US" sz="2400" b="1" dirty="0" smtClean="0">
                <a:solidFill>
                  <a:srgbClr val="7030A0"/>
                </a:solidFill>
                <a:cs typeface="B Titr" panose="00000700000000000000" pitchFamily="2" charset="-78"/>
              </a:rPr>
              <a:t>production share</a:t>
            </a:r>
            <a:r>
              <a:rPr lang="en-US" sz="2000" b="1" dirty="0" smtClean="0"/>
              <a:t>, </a:t>
            </a:r>
            <a:r>
              <a:rPr lang="en-US" sz="2000" b="1" dirty="0"/>
              <a:t>t</a:t>
            </a:r>
            <a:r>
              <a:rPr lang="en-US" sz="2000" b="1" dirty="0" smtClean="0"/>
              <a:t>here exists </a:t>
            </a:r>
            <a:r>
              <a:rPr lang="en-US" sz="2400" b="1" dirty="0">
                <a:solidFill>
                  <a:srgbClr val="7030A0"/>
                </a:solidFill>
                <a:cs typeface="B Titr" panose="00000700000000000000" pitchFamily="2" charset="-78"/>
              </a:rPr>
              <a:t>competitive market structure </a:t>
            </a:r>
            <a:r>
              <a:rPr lang="en-US" sz="2000" b="1" dirty="0" smtClean="0"/>
              <a:t>in Iran’s petrochemical industry:</a:t>
            </a:r>
          </a:p>
          <a:p>
            <a:pPr algn="just">
              <a:buClr>
                <a:srgbClr val="C00000"/>
              </a:buClr>
            </a:pPr>
            <a:r>
              <a:rPr lang="en-US" sz="2000" b="1" dirty="0" smtClean="0"/>
              <a:t> </a:t>
            </a:r>
          </a:p>
          <a:p>
            <a:pPr marL="542925" indent="-285750" algn="just">
              <a:buClr>
                <a:srgbClr val="7030A0"/>
              </a:buClr>
              <a:buFont typeface="Wingdings" panose="05000000000000000000" pitchFamily="2" charset="2"/>
              <a:buChar char="§"/>
            </a:pPr>
            <a:r>
              <a:rPr lang="en-US" sz="2000" b="1" dirty="0" smtClean="0"/>
              <a:t>top 6 producers (out of 53) account for about 50 percent of total production.</a:t>
            </a:r>
          </a:p>
          <a:p>
            <a:pPr marL="542925" indent="-285750" algn="just">
              <a:buClr>
                <a:srgbClr val="7030A0"/>
              </a:buClr>
              <a:buFont typeface="Wingdings" panose="05000000000000000000" pitchFamily="2" charset="2"/>
              <a:buChar char="§"/>
            </a:pPr>
            <a:r>
              <a:rPr lang="en-US" sz="2000" b="1" dirty="0" smtClean="0"/>
              <a:t>The corresponding contribution of top 6 producers amounts to 45.5 percent of total export as well as 42.1 percent of domestic sale.</a:t>
            </a:r>
          </a:p>
        </p:txBody>
      </p:sp>
      <p:sp>
        <p:nvSpPr>
          <p:cNvPr id="11" name="TextBox 10"/>
          <p:cNvSpPr txBox="1"/>
          <p:nvPr/>
        </p:nvSpPr>
        <p:spPr>
          <a:xfrm>
            <a:off x="496375" y="1275169"/>
            <a:ext cx="4923764" cy="156966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89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just"/>
            <a:r>
              <a:rPr lang="en-US" sz="2400" b="1" dirty="0" smtClean="0"/>
              <a:t>Since 2008, there has been a structural change in Petrochemical market structure towards increasing the contribution of private sector.  </a:t>
            </a:r>
            <a:endParaRPr lang="fa-IR" sz="2400" b="1" dirty="0"/>
          </a:p>
        </p:txBody>
      </p:sp>
      <p:grpSp>
        <p:nvGrpSpPr>
          <p:cNvPr id="44" name="Group 43"/>
          <p:cNvGrpSpPr/>
          <p:nvPr/>
        </p:nvGrpSpPr>
        <p:grpSpPr>
          <a:xfrm>
            <a:off x="5639464" y="1281840"/>
            <a:ext cx="5432206" cy="3722606"/>
            <a:chOff x="5933943" y="2112248"/>
            <a:chExt cx="5432206" cy="3722606"/>
          </a:xfrm>
        </p:grpSpPr>
        <p:grpSp>
          <p:nvGrpSpPr>
            <p:cNvPr id="36" name="Group 35"/>
            <p:cNvGrpSpPr/>
            <p:nvPr/>
          </p:nvGrpSpPr>
          <p:grpSpPr>
            <a:xfrm>
              <a:off x="5933943" y="2112248"/>
              <a:ext cx="5432206" cy="3722606"/>
              <a:chOff x="5552660" y="1211100"/>
              <a:chExt cx="5432206" cy="3722606"/>
            </a:xfrm>
          </p:grpSpPr>
          <p:sp>
            <p:nvSpPr>
              <p:cNvPr id="12" name="Rectangle 11"/>
              <p:cNvSpPr/>
              <p:nvPr/>
            </p:nvSpPr>
            <p:spPr>
              <a:xfrm>
                <a:off x="6158914" y="1211100"/>
                <a:ext cx="2282034" cy="50081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rgbClr val="002060"/>
                    </a:solidFill>
                  </a:rPr>
                  <a:t>Ministry of </a:t>
                </a:r>
                <a:r>
                  <a:rPr lang="en-US" b="1" dirty="0">
                    <a:solidFill>
                      <a:srgbClr val="002060"/>
                    </a:solidFill>
                  </a:rPr>
                  <a:t>Petroleum</a:t>
                </a:r>
                <a:endParaRPr lang="fa-IR" b="1" dirty="0">
                  <a:solidFill>
                    <a:srgbClr val="002060"/>
                  </a:solidFill>
                </a:endParaRPr>
              </a:p>
            </p:txBody>
          </p:sp>
          <p:cxnSp>
            <p:nvCxnSpPr>
              <p:cNvPr id="14" name="Straight Arrow Connector 13"/>
              <p:cNvCxnSpPr>
                <a:stCxn id="12" idx="2"/>
                <a:endCxn id="17" idx="0"/>
              </p:cNvCxnSpPr>
              <p:nvPr/>
            </p:nvCxnSpPr>
            <p:spPr>
              <a:xfrm>
                <a:off x="7299931" y="1711915"/>
                <a:ext cx="2017" cy="36315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573079" y="2075067"/>
                <a:ext cx="1457738" cy="5008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rgbClr val="002060"/>
                    </a:solidFill>
                  </a:rPr>
                  <a:t>NPC</a:t>
                </a:r>
                <a:endParaRPr lang="fa-IR" b="1" dirty="0">
                  <a:solidFill>
                    <a:srgbClr val="002060"/>
                  </a:solidFill>
                </a:endParaRPr>
              </a:p>
            </p:txBody>
          </p:sp>
          <p:cxnSp>
            <p:nvCxnSpPr>
              <p:cNvPr id="18" name="Straight Arrow Connector 17"/>
              <p:cNvCxnSpPr/>
              <p:nvPr/>
            </p:nvCxnSpPr>
            <p:spPr>
              <a:xfrm flipH="1">
                <a:off x="6851374" y="2575882"/>
                <a:ext cx="1294" cy="85906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671930" y="3434951"/>
                <a:ext cx="1590261" cy="103661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002060"/>
                    </a:solidFill>
                  </a:rPr>
                  <a:t>NPC’s owned companies (7)</a:t>
                </a:r>
                <a:endParaRPr lang="fa-IR" dirty="0">
                  <a:solidFill>
                    <a:srgbClr val="002060"/>
                  </a:solidFill>
                </a:endParaRPr>
              </a:p>
            </p:txBody>
          </p:sp>
          <p:sp>
            <p:nvSpPr>
              <p:cNvPr id="23" name="Rectangle 22"/>
              <p:cNvSpPr/>
              <p:nvPr/>
            </p:nvSpPr>
            <p:spPr>
              <a:xfrm>
                <a:off x="7345673" y="3434951"/>
                <a:ext cx="1705562" cy="103661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002060"/>
                    </a:solidFill>
                  </a:rPr>
                  <a:t>Persian Gulf Pet. Complex (15 subsidiaries)</a:t>
                </a:r>
                <a:endParaRPr lang="fa-IR" dirty="0">
                  <a:solidFill>
                    <a:srgbClr val="002060"/>
                  </a:solidFill>
                </a:endParaRPr>
              </a:p>
            </p:txBody>
          </p:sp>
          <p:cxnSp>
            <p:nvCxnSpPr>
              <p:cNvPr id="30" name="Straight Arrow Connector 29"/>
              <p:cNvCxnSpPr/>
              <p:nvPr/>
            </p:nvCxnSpPr>
            <p:spPr>
              <a:xfrm>
                <a:off x="7757652" y="2561763"/>
                <a:ext cx="0" cy="87318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552660" y="2651453"/>
                <a:ext cx="3624833" cy="196588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TextBox 33"/>
              <p:cNvSpPr txBox="1"/>
              <p:nvPr/>
            </p:nvSpPr>
            <p:spPr>
              <a:xfrm>
                <a:off x="7757652" y="2871333"/>
                <a:ext cx="1377065" cy="523220"/>
              </a:xfrm>
              <a:prstGeom prst="rect">
                <a:avLst/>
              </a:prstGeom>
              <a:noFill/>
            </p:spPr>
            <p:txBody>
              <a:bodyPr wrap="square" rtlCol="1">
                <a:spAutoFit/>
              </a:bodyPr>
              <a:lstStyle/>
              <a:p>
                <a:r>
                  <a:rPr lang="en-US" sz="1400" b="1" dirty="0" smtClean="0"/>
                  <a:t>20% of shareholding</a:t>
                </a:r>
                <a:endParaRPr lang="fa-IR" sz="1400" b="1" dirty="0"/>
              </a:p>
            </p:txBody>
          </p:sp>
          <p:sp>
            <p:nvSpPr>
              <p:cNvPr id="35" name="TextBox 34"/>
              <p:cNvSpPr txBox="1"/>
              <p:nvPr/>
            </p:nvSpPr>
            <p:spPr>
              <a:xfrm>
                <a:off x="5897217" y="4625929"/>
                <a:ext cx="2835965" cy="307777"/>
              </a:xfrm>
              <a:prstGeom prst="rect">
                <a:avLst/>
              </a:prstGeom>
              <a:noFill/>
            </p:spPr>
            <p:txBody>
              <a:bodyPr wrap="square" rtlCol="1">
                <a:spAutoFit/>
              </a:bodyPr>
              <a:lstStyle/>
              <a:p>
                <a:pPr algn="ctr"/>
                <a:r>
                  <a:rPr lang="en-US" sz="1400" b="1" dirty="0" smtClean="0"/>
                  <a:t>20 percent of state-owned share</a:t>
                </a:r>
                <a:endParaRPr lang="fa-IR" sz="1400" b="1" dirty="0"/>
              </a:p>
            </p:txBody>
          </p:sp>
          <p:sp>
            <p:nvSpPr>
              <p:cNvPr id="40" name="Rectangle 39"/>
              <p:cNvSpPr/>
              <p:nvPr/>
            </p:nvSpPr>
            <p:spPr>
              <a:xfrm>
                <a:off x="9342783" y="1880058"/>
                <a:ext cx="1573040" cy="15144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002060"/>
                    </a:solidFill>
                  </a:rPr>
                  <a:t>Transferred companies to non-governmental investors</a:t>
                </a:r>
                <a:endParaRPr lang="fa-IR" dirty="0">
                  <a:solidFill>
                    <a:srgbClr val="002060"/>
                  </a:solidFill>
                </a:endParaRPr>
              </a:p>
            </p:txBody>
          </p:sp>
          <p:sp>
            <p:nvSpPr>
              <p:cNvPr id="41" name="Rectangle 40"/>
              <p:cNvSpPr/>
              <p:nvPr/>
            </p:nvSpPr>
            <p:spPr>
              <a:xfrm>
                <a:off x="9342783" y="3493726"/>
                <a:ext cx="1573040" cy="103661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002060"/>
                    </a:solidFill>
                  </a:rPr>
                  <a:t>New projects</a:t>
                </a:r>
                <a:endParaRPr lang="fa-IR" dirty="0">
                  <a:solidFill>
                    <a:srgbClr val="002060"/>
                  </a:solidFill>
                </a:endParaRPr>
              </a:p>
            </p:txBody>
          </p:sp>
          <p:sp>
            <p:nvSpPr>
              <p:cNvPr id="42" name="Rounded Rectangle 41"/>
              <p:cNvSpPr/>
              <p:nvPr/>
            </p:nvSpPr>
            <p:spPr>
              <a:xfrm>
                <a:off x="9246537" y="1725167"/>
                <a:ext cx="1738329" cy="2900762"/>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cxnSp>
          <p:nvCxnSpPr>
            <p:cNvPr id="38" name="Straight Arrow Connector 37"/>
            <p:cNvCxnSpPr>
              <a:stCxn id="17" idx="3"/>
            </p:cNvCxnSpPr>
            <p:nvPr/>
          </p:nvCxnSpPr>
          <p:spPr>
            <a:xfrm>
              <a:off x="8412100" y="3226623"/>
              <a:ext cx="1311966"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40558" y="5510862"/>
              <a:ext cx="1017202" cy="307777"/>
            </a:xfrm>
            <a:prstGeom prst="rect">
              <a:avLst/>
            </a:prstGeom>
          </p:spPr>
          <p:txBody>
            <a:bodyPr wrap="none">
              <a:spAutoFit/>
            </a:bodyPr>
            <a:lstStyle/>
            <a:p>
              <a:r>
                <a:rPr lang="en-US" sz="1400" b="1" dirty="0"/>
                <a:t>80 percent </a:t>
              </a:r>
              <a:endParaRPr lang="fa-IR" sz="1400" b="1" dirty="0"/>
            </a:p>
          </p:txBody>
        </p:sp>
      </p:grpSp>
      <p:grpSp>
        <p:nvGrpSpPr>
          <p:cNvPr id="3" name="Group 2"/>
          <p:cNvGrpSpPr/>
          <p:nvPr/>
        </p:nvGrpSpPr>
        <p:grpSpPr>
          <a:xfrm>
            <a:off x="8614643" y="5270845"/>
            <a:ext cx="530537" cy="1258411"/>
            <a:chOff x="8614643" y="5270845"/>
            <a:chExt cx="530537" cy="1258411"/>
          </a:xfrm>
        </p:grpSpPr>
        <p:sp>
          <p:nvSpPr>
            <p:cNvPr id="51" name="Rectangle 50"/>
            <p:cNvSpPr/>
            <p:nvPr/>
          </p:nvSpPr>
          <p:spPr>
            <a:xfrm>
              <a:off x="8637457" y="5270845"/>
              <a:ext cx="500582" cy="507103"/>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2" name="Rectangle 51"/>
            <p:cNvSpPr/>
            <p:nvPr/>
          </p:nvSpPr>
          <p:spPr>
            <a:xfrm>
              <a:off x="8614643" y="5790795"/>
              <a:ext cx="523396" cy="360903"/>
            </a:xfrm>
            <a:prstGeom prst="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3" name="Rectangle 52"/>
            <p:cNvSpPr/>
            <p:nvPr/>
          </p:nvSpPr>
          <p:spPr>
            <a:xfrm>
              <a:off x="8637457" y="6038798"/>
              <a:ext cx="507723" cy="490458"/>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nvGrpSpPr>
          <p:cNvPr id="66" name="Group 65"/>
          <p:cNvGrpSpPr/>
          <p:nvPr/>
        </p:nvGrpSpPr>
        <p:grpSpPr>
          <a:xfrm>
            <a:off x="6969070" y="4999419"/>
            <a:ext cx="3068710" cy="1567259"/>
            <a:chOff x="6969070" y="5131939"/>
            <a:chExt cx="3068710" cy="1567259"/>
          </a:xfrm>
        </p:grpSpPr>
        <p:cxnSp>
          <p:nvCxnSpPr>
            <p:cNvPr id="47" name="Straight Connector 46"/>
            <p:cNvCxnSpPr/>
            <p:nvPr/>
          </p:nvCxnSpPr>
          <p:spPr>
            <a:xfrm>
              <a:off x="6969070" y="5131939"/>
              <a:ext cx="596059" cy="482428"/>
            </a:xfrm>
            <a:prstGeom prst="line">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9429587" y="5142085"/>
              <a:ext cx="608193" cy="472282"/>
            </a:xfrm>
            <a:prstGeom prst="line">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610954" y="5325807"/>
              <a:ext cx="507724" cy="369332"/>
            </a:xfrm>
            <a:prstGeom prst="rect">
              <a:avLst/>
            </a:prstGeom>
            <a:noFill/>
          </p:spPr>
          <p:txBody>
            <a:bodyPr wrap="square" rtlCol="1">
              <a:spAutoFit/>
            </a:bodyPr>
            <a:lstStyle/>
            <a:p>
              <a:pPr algn="ctr"/>
              <a:r>
                <a:rPr lang="en-US" dirty="0" smtClean="0"/>
                <a:t>19</a:t>
              </a:r>
              <a:endParaRPr lang="fa-IR" dirty="0"/>
            </a:p>
          </p:txBody>
        </p:sp>
        <p:sp>
          <p:nvSpPr>
            <p:cNvPr id="55" name="TextBox 54"/>
            <p:cNvSpPr txBox="1"/>
            <p:nvPr/>
          </p:nvSpPr>
          <p:spPr>
            <a:xfrm>
              <a:off x="8633768" y="6308255"/>
              <a:ext cx="490331" cy="369332"/>
            </a:xfrm>
            <a:prstGeom prst="rect">
              <a:avLst/>
            </a:prstGeom>
            <a:noFill/>
          </p:spPr>
          <p:txBody>
            <a:bodyPr wrap="square" rtlCol="1">
              <a:spAutoFit/>
            </a:bodyPr>
            <a:lstStyle/>
            <a:p>
              <a:pPr algn="ctr"/>
              <a:r>
                <a:rPr lang="en-US" dirty="0" smtClean="0">
                  <a:solidFill>
                    <a:schemeClr val="bg1"/>
                  </a:solidFill>
                </a:rPr>
                <a:t>18</a:t>
              </a:r>
              <a:endParaRPr lang="fa-IR" dirty="0">
                <a:solidFill>
                  <a:schemeClr val="bg1"/>
                </a:solidFill>
              </a:endParaRPr>
            </a:p>
          </p:txBody>
        </p:sp>
        <p:sp>
          <p:nvSpPr>
            <p:cNvPr id="56" name="TextBox 55"/>
            <p:cNvSpPr txBox="1"/>
            <p:nvPr/>
          </p:nvSpPr>
          <p:spPr>
            <a:xfrm>
              <a:off x="8637458" y="5777948"/>
              <a:ext cx="507723" cy="369332"/>
            </a:xfrm>
            <a:prstGeom prst="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r>
                <a:rPr lang="en-US" dirty="0" smtClean="0"/>
                <a:t>14</a:t>
              </a:r>
              <a:endParaRPr lang="fa-IR" dirty="0"/>
            </a:p>
          </p:txBody>
        </p:sp>
        <p:sp>
          <p:nvSpPr>
            <p:cNvPr id="57" name="TextBox 56"/>
            <p:cNvSpPr txBox="1"/>
            <p:nvPr/>
          </p:nvSpPr>
          <p:spPr>
            <a:xfrm>
              <a:off x="7568540" y="6237429"/>
              <a:ext cx="951197" cy="338554"/>
            </a:xfrm>
            <a:prstGeom prst="rect">
              <a:avLst/>
            </a:prstGeom>
            <a:noFill/>
          </p:spPr>
          <p:txBody>
            <a:bodyPr wrap="square" rtlCol="1">
              <a:spAutoFit/>
            </a:bodyPr>
            <a:lstStyle/>
            <a:p>
              <a:r>
                <a:rPr lang="en-US" sz="1600" b="1" dirty="0" smtClean="0"/>
                <a:t>others</a:t>
              </a:r>
              <a:endParaRPr lang="fa-IR" b="1" dirty="0"/>
            </a:p>
          </p:txBody>
        </p:sp>
        <p:sp>
          <p:nvSpPr>
            <p:cNvPr id="58" name="TextBox 57"/>
            <p:cNvSpPr txBox="1"/>
            <p:nvPr/>
          </p:nvSpPr>
          <p:spPr>
            <a:xfrm>
              <a:off x="7614288" y="5777948"/>
              <a:ext cx="951197" cy="338554"/>
            </a:xfrm>
            <a:prstGeom prst="rect">
              <a:avLst/>
            </a:prstGeom>
            <a:noFill/>
          </p:spPr>
          <p:txBody>
            <a:bodyPr wrap="square" rtlCol="1">
              <a:spAutoFit/>
            </a:bodyPr>
            <a:lstStyle/>
            <a:p>
              <a:r>
                <a:rPr lang="en-US" sz="1600" b="1" dirty="0" smtClean="0"/>
                <a:t>PSEEZ</a:t>
              </a:r>
              <a:endParaRPr lang="fa-IR" b="1" dirty="0"/>
            </a:p>
          </p:txBody>
        </p:sp>
        <p:sp>
          <p:nvSpPr>
            <p:cNvPr id="59" name="TextBox 58"/>
            <p:cNvSpPr txBox="1"/>
            <p:nvPr/>
          </p:nvSpPr>
          <p:spPr>
            <a:xfrm>
              <a:off x="7558275" y="5407877"/>
              <a:ext cx="951197" cy="338554"/>
            </a:xfrm>
            <a:prstGeom prst="rect">
              <a:avLst/>
            </a:prstGeom>
            <a:noFill/>
          </p:spPr>
          <p:txBody>
            <a:bodyPr wrap="square" rtlCol="1">
              <a:spAutoFit/>
            </a:bodyPr>
            <a:lstStyle/>
            <a:p>
              <a:r>
                <a:rPr lang="en-US" sz="1600" b="1" dirty="0"/>
                <a:t>PETZON</a:t>
              </a:r>
              <a:endParaRPr lang="fa-IR" b="1" dirty="0"/>
            </a:p>
          </p:txBody>
        </p:sp>
        <p:sp>
          <p:nvSpPr>
            <p:cNvPr id="63" name="Rounded Rectangle 62"/>
            <p:cNvSpPr/>
            <p:nvPr/>
          </p:nvSpPr>
          <p:spPr>
            <a:xfrm>
              <a:off x="7565129" y="5142085"/>
              <a:ext cx="1853710" cy="155711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2" name="TextBox 1"/>
          <p:cNvSpPr txBox="1"/>
          <p:nvPr/>
        </p:nvSpPr>
        <p:spPr>
          <a:xfrm>
            <a:off x="8117620" y="4942834"/>
            <a:ext cx="890148" cy="338554"/>
          </a:xfrm>
          <a:prstGeom prst="rect">
            <a:avLst/>
          </a:prstGeom>
          <a:noFill/>
        </p:spPr>
        <p:txBody>
          <a:bodyPr wrap="square" rtlCol="1">
            <a:spAutoFit/>
          </a:bodyPr>
          <a:lstStyle/>
          <a:p>
            <a:r>
              <a:rPr lang="en-US" sz="1600" b="1" dirty="0" smtClean="0">
                <a:solidFill>
                  <a:srgbClr val="FF0000"/>
                </a:solidFill>
              </a:rPr>
              <a:t>location</a:t>
            </a:r>
            <a:endParaRPr lang="fa-IR" sz="1600" b="1" dirty="0">
              <a:solidFill>
                <a:srgbClr val="FF0000"/>
              </a:solidFill>
            </a:endParaRPr>
          </a:p>
        </p:txBody>
      </p:sp>
    </p:spTree>
    <p:extLst>
      <p:ext uri="{BB962C8B-B14F-4D97-AF65-F5344CB8AC3E}">
        <p14:creationId xmlns:p14="http://schemas.microsoft.com/office/powerpoint/2010/main" val="2753137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817" y="464253"/>
            <a:ext cx="6606790" cy="369332"/>
          </a:xfrm>
        </p:spPr>
        <p:txBody>
          <a:bodyPr vert="horz" wrap="square" lIns="91440" tIns="45720" rIns="91440" bIns="45720" rtlCol="0" anchor="ctr">
            <a:spAutoFit/>
          </a:bodyPr>
          <a:lstStyle/>
          <a:p>
            <a:pPr algn="just"/>
            <a:r>
              <a:rPr lang="en-US" sz="2000" b="1" dirty="0" smtClean="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rPr>
              <a:t>3-2. Feedstock condition</a:t>
            </a:r>
            <a:endParaRPr lang="fa-IR" sz="2000" b="1" dirty="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endParaRPr>
          </a:p>
        </p:txBody>
      </p:sp>
      <p:grpSp>
        <p:nvGrpSpPr>
          <p:cNvPr id="20" name="Group 19"/>
          <p:cNvGrpSpPr/>
          <p:nvPr/>
        </p:nvGrpSpPr>
        <p:grpSpPr>
          <a:xfrm>
            <a:off x="10137913" y="376970"/>
            <a:ext cx="1682700" cy="1385068"/>
            <a:chOff x="-97592" y="783396"/>
            <a:chExt cx="3384843" cy="3139676"/>
          </a:xfrm>
        </p:grpSpPr>
        <p:pic>
          <p:nvPicPr>
            <p:cNvPr id="3" name="Picture 2"/>
            <p:cNvPicPr>
              <a:picLocks noChangeAspect="1"/>
            </p:cNvPicPr>
            <p:nvPr/>
          </p:nvPicPr>
          <p:blipFill>
            <a:blip r:embed="rId2"/>
            <a:stretch>
              <a:fillRect/>
            </a:stretch>
          </p:blipFill>
          <p:spPr>
            <a:xfrm>
              <a:off x="241620" y="783396"/>
              <a:ext cx="3045631" cy="3139676"/>
            </a:xfrm>
            <a:prstGeom prst="rect">
              <a:avLst/>
            </a:prstGeom>
          </p:spPr>
        </p:pic>
        <p:cxnSp>
          <p:nvCxnSpPr>
            <p:cNvPr id="15" name="Straight Arrow Connector 14"/>
            <p:cNvCxnSpPr/>
            <p:nvPr/>
          </p:nvCxnSpPr>
          <p:spPr>
            <a:xfrm>
              <a:off x="-97592" y="2353234"/>
              <a:ext cx="678425" cy="0"/>
            </a:xfrm>
            <a:prstGeom prst="straightConnector1">
              <a:avLst/>
            </a:prstGeom>
            <a:ln w="76200">
              <a:solidFill>
                <a:srgbClr val="010648"/>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330280" y="298066"/>
            <a:ext cx="11644370" cy="63607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itle 3"/>
          <p:cNvSpPr txBox="1">
            <a:spLocks/>
          </p:cNvSpPr>
          <p:nvPr/>
        </p:nvSpPr>
        <p:spPr>
          <a:xfrm>
            <a:off x="788817" y="119562"/>
            <a:ext cx="6968835" cy="424732"/>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b="1" dirty="0" smtClean="0">
                <a:solidFill>
                  <a:srgbClr val="002060"/>
                </a:solidFill>
                <a:latin typeface="Calibri" panose="020F0502020204030204" pitchFamily="34" charset="0"/>
                <a:ea typeface="Calibri" panose="020F0502020204030204" pitchFamily="34" charset="0"/>
                <a:cs typeface="Arial" panose="020B0604020202020204" pitchFamily="34" charset="0"/>
              </a:rPr>
              <a:t>3- Main Drivers of the petrochemical Industry in Iran</a:t>
            </a:r>
            <a:endParaRPr lang="fa-IR" sz="2400" b="1"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11687775" y="-40005"/>
            <a:ext cx="504225" cy="538493"/>
          </a:xfrm>
          <a:prstGeom prst="rect">
            <a:avLst/>
          </a:prstGeom>
          <a:ln>
            <a:noFill/>
          </a:ln>
          <a:effectLst>
            <a:softEdge rad="112500"/>
          </a:effectLst>
        </p:spPr>
      </p:pic>
      <p:sp>
        <p:nvSpPr>
          <p:cNvPr id="12" name="Title 1"/>
          <p:cNvSpPr txBox="1">
            <a:spLocks/>
          </p:cNvSpPr>
          <p:nvPr/>
        </p:nvSpPr>
        <p:spPr>
          <a:xfrm>
            <a:off x="791382" y="816300"/>
            <a:ext cx="9098714" cy="9233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000" b="1"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With the completion of West Ethylene Pipeline </a:t>
            </a:r>
            <a:r>
              <a:rPr lang="en-US" sz="2000" b="1" dirty="0" smtClean="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project (phases 1&amp;2), </a:t>
            </a:r>
            <a:r>
              <a:rPr lang="en-US" sz="2000" b="1"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which brings feedstock from South Pars gas field in Persian Gulf </a:t>
            </a:r>
            <a:r>
              <a:rPr lang="en-US" sz="2000" b="1" dirty="0" smtClean="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waters, feedstock supply have increased by 150 percent (from 400,000 to </a:t>
            </a:r>
            <a:r>
              <a:rPr lang="en-US" sz="2000" b="1" dirty="0" err="1" smtClean="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to</a:t>
            </a:r>
            <a:r>
              <a:rPr lang="en-US" sz="2000" b="1" dirty="0" smtClean="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 1 million </a:t>
            </a:r>
            <a:r>
              <a:rPr lang="en-US" sz="2000" b="1" dirty="0" err="1" smtClean="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tonne</a:t>
            </a:r>
            <a:r>
              <a:rPr lang="en-US" sz="2000" b="1" dirty="0" smtClean="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   </a:t>
            </a:r>
            <a:endParaRPr lang="fa-IR" sz="2000" b="1"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p:txBody>
      </p:sp>
      <p:grpSp>
        <p:nvGrpSpPr>
          <p:cNvPr id="34" name="Group 33"/>
          <p:cNvGrpSpPr/>
          <p:nvPr/>
        </p:nvGrpSpPr>
        <p:grpSpPr>
          <a:xfrm>
            <a:off x="657759" y="1855432"/>
            <a:ext cx="11162854" cy="4687566"/>
            <a:chOff x="669315" y="1895062"/>
            <a:chExt cx="11162854" cy="4687566"/>
          </a:xfrm>
        </p:grpSpPr>
        <p:grpSp>
          <p:nvGrpSpPr>
            <p:cNvPr id="14" name="Group 13"/>
            <p:cNvGrpSpPr/>
            <p:nvPr/>
          </p:nvGrpSpPr>
          <p:grpSpPr>
            <a:xfrm>
              <a:off x="788817" y="1895062"/>
              <a:ext cx="5915113" cy="4273884"/>
              <a:chOff x="5982518" y="2106988"/>
              <a:chExt cx="5915113" cy="4370225"/>
            </a:xfrm>
          </p:grpSpPr>
          <p:sp>
            <p:nvSpPr>
              <p:cNvPr id="11" name="Rectangle 10"/>
              <p:cNvSpPr/>
              <p:nvPr/>
            </p:nvSpPr>
            <p:spPr>
              <a:xfrm>
                <a:off x="6305856" y="6138659"/>
                <a:ext cx="5591775" cy="338554"/>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smtClean="0">
                    <a:ln/>
                    <a:solidFill>
                      <a:schemeClr val="tx2">
                        <a:lumMod val="50000"/>
                      </a:schemeClr>
                    </a:solidFill>
                    <a:latin typeface="SDF"/>
                  </a:rPr>
                  <a:t>Map of 2,650-km </a:t>
                </a:r>
                <a:r>
                  <a:rPr lang="en-US" sz="1600" b="1" dirty="0">
                    <a:ln/>
                    <a:solidFill>
                      <a:schemeClr val="tx2">
                        <a:lumMod val="50000"/>
                      </a:schemeClr>
                    </a:solidFill>
                    <a:latin typeface="SDF"/>
                  </a:rPr>
                  <a:t>West Ethylene Pipeline project </a:t>
                </a:r>
                <a:endParaRPr lang="en-US" sz="1600" b="1" i="0" dirty="0">
                  <a:ln/>
                  <a:solidFill>
                    <a:schemeClr val="tx2">
                      <a:lumMod val="50000"/>
                    </a:schemeClr>
                  </a:solidFill>
                  <a:latin typeface="SDF"/>
                </a:endParaRPr>
              </a:p>
            </p:txBody>
          </p:sp>
          <p:grpSp>
            <p:nvGrpSpPr>
              <p:cNvPr id="13" name="Group 12"/>
              <p:cNvGrpSpPr/>
              <p:nvPr/>
            </p:nvGrpSpPr>
            <p:grpSpPr>
              <a:xfrm>
                <a:off x="5982518" y="2106988"/>
                <a:ext cx="5838095" cy="4066667"/>
                <a:chOff x="5982518" y="2106988"/>
                <a:chExt cx="5838095" cy="4066667"/>
              </a:xfrm>
            </p:grpSpPr>
            <p:pic>
              <p:nvPicPr>
                <p:cNvPr id="7" name="Picture 6"/>
                <p:cNvPicPr>
                  <a:picLocks noChangeAspect="1"/>
                </p:cNvPicPr>
                <p:nvPr/>
              </p:nvPicPr>
              <p:blipFill>
                <a:blip r:embed="rId4"/>
                <a:stretch>
                  <a:fillRect/>
                </a:stretch>
              </p:blipFill>
              <p:spPr>
                <a:xfrm>
                  <a:off x="5982518" y="2106988"/>
                  <a:ext cx="5838095" cy="4066667"/>
                </a:xfrm>
                <a:prstGeom prst="rect">
                  <a:avLst/>
                </a:prstGeom>
              </p:spPr>
            </p:pic>
            <p:sp>
              <p:nvSpPr>
                <p:cNvPr id="8" name="Rectangle 7"/>
                <p:cNvSpPr/>
                <p:nvPr/>
              </p:nvSpPr>
              <p:spPr>
                <a:xfrm>
                  <a:off x="5982519" y="2106988"/>
                  <a:ext cx="1186908" cy="3286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10. </a:t>
                  </a:r>
                  <a:r>
                    <a:rPr lang="en-US" sz="1400" b="1" dirty="0" err="1" smtClean="0">
                      <a:solidFill>
                        <a:schemeClr val="tx1"/>
                      </a:solidFill>
                    </a:rPr>
                    <a:t>Mahabad</a:t>
                  </a:r>
                  <a:endParaRPr lang="fa-IR" sz="1400" b="1" dirty="0">
                    <a:solidFill>
                      <a:schemeClr val="tx1"/>
                    </a:solidFill>
                  </a:endParaRPr>
                </a:p>
              </p:txBody>
            </p:sp>
            <p:sp>
              <p:nvSpPr>
                <p:cNvPr id="16" name="Rectangle 15"/>
                <p:cNvSpPr/>
                <p:nvPr/>
              </p:nvSpPr>
              <p:spPr>
                <a:xfrm>
                  <a:off x="8441634" y="2117457"/>
                  <a:ext cx="1281815" cy="3286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11. </a:t>
                  </a:r>
                  <a:r>
                    <a:rPr lang="en-US" sz="1400" b="1" dirty="0" err="1" smtClean="0">
                      <a:solidFill>
                        <a:schemeClr val="tx1"/>
                      </a:solidFill>
                    </a:rPr>
                    <a:t>Miandoab</a:t>
                  </a:r>
                  <a:endParaRPr lang="fa-IR" sz="1400" b="1" dirty="0">
                    <a:solidFill>
                      <a:schemeClr val="tx1"/>
                    </a:solidFill>
                  </a:endParaRPr>
                </a:p>
              </p:txBody>
            </p:sp>
            <p:sp>
              <p:nvSpPr>
                <p:cNvPr id="17" name="Rectangle 16"/>
                <p:cNvSpPr/>
                <p:nvPr/>
              </p:nvSpPr>
              <p:spPr>
                <a:xfrm>
                  <a:off x="9084529" y="2784157"/>
                  <a:ext cx="1222016" cy="3286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9. </a:t>
                  </a:r>
                  <a:r>
                    <a:rPr lang="en-US" sz="1400" b="1" dirty="0" err="1" smtClean="0">
                      <a:solidFill>
                        <a:schemeClr val="tx1"/>
                      </a:solidFill>
                    </a:rPr>
                    <a:t>Kordestan</a:t>
                  </a:r>
                  <a:endParaRPr lang="fa-IR" sz="1400" b="1" dirty="0">
                    <a:solidFill>
                      <a:schemeClr val="tx1"/>
                    </a:solidFill>
                  </a:endParaRPr>
                </a:p>
              </p:txBody>
            </p:sp>
            <p:sp>
              <p:nvSpPr>
                <p:cNvPr id="18" name="Rectangle 17"/>
                <p:cNvSpPr/>
                <p:nvPr/>
              </p:nvSpPr>
              <p:spPr>
                <a:xfrm>
                  <a:off x="6440557" y="3473621"/>
                  <a:ext cx="1311964" cy="3286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7. Kermanshah</a:t>
                  </a:r>
                  <a:endParaRPr lang="fa-IR" sz="1400" b="1" dirty="0">
                    <a:solidFill>
                      <a:schemeClr val="tx1"/>
                    </a:solidFill>
                  </a:endParaRPr>
                </a:p>
              </p:txBody>
            </p:sp>
            <p:sp>
              <p:nvSpPr>
                <p:cNvPr id="19" name="Rectangle 18"/>
                <p:cNvSpPr/>
                <p:nvPr/>
              </p:nvSpPr>
              <p:spPr>
                <a:xfrm>
                  <a:off x="7169426" y="3976006"/>
                  <a:ext cx="1166190" cy="3286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6. </a:t>
                  </a:r>
                  <a:r>
                    <a:rPr lang="en-US" sz="1400" b="1" dirty="0" err="1" smtClean="0">
                      <a:solidFill>
                        <a:schemeClr val="tx1"/>
                      </a:solidFill>
                    </a:rPr>
                    <a:t>Lorestan</a:t>
                  </a:r>
                  <a:endParaRPr lang="fa-IR" sz="1400" b="1" dirty="0">
                    <a:solidFill>
                      <a:schemeClr val="tx1"/>
                    </a:solidFill>
                  </a:endParaRPr>
                </a:p>
              </p:txBody>
            </p:sp>
            <p:sp>
              <p:nvSpPr>
                <p:cNvPr id="21" name="Rectangle 20"/>
                <p:cNvSpPr/>
                <p:nvPr/>
              </p:nvSpPr>
              <p:spPr>
                <a:xfrm>
                  <a:off x="9723450" y="3471299"/>
                  <a:ext cx="1166190" cy="3286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8. </a:t>
                  </a:r>
                  <a:r>
                    <a:rPr lang="en-US" sz="1400" b="1" dirty="0" err="1" smtClean="0">
                      <a:solidFill>
                        <a:schemeClr val="tx1"/>
                      </a:solidFill>
                    </a:rPr>
                    <a:t>Hamedan</a:t>
                  </a:r>
                  <a:endParaRPr lang="fa-IR" sz="1400" b="1" dirty="0">
                    <a:solidFill>
                      <a:schemeClr val="tx1"/>
                    </a:solidFill>
                  </a:endParaRPr>
                </a:p>
              </p:txBody>
            </p:sp>
            <p:sp>
              <p:nvSpPr>
                <p:cNvPr id="22" name="Rectangle 21"/>
                <p:cNvSpPr/>
                <p:nvPr/>
              </p:nvSpPr>
              <p:spPr>
                <a:xfrm>
                  <a:off x="9890096" y="4388844"/>
                  <a:ext cx="1166190" cy="3286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5. </a:t>
                  </a:r>
                  <a:r>
                    <a:rPr lang="en-US" sz="1400" b="1" dirty="0" err="1" smtClean="0">
                      <a:solidFill>
                        <a:schemeClr val="tx1"/>
                      </a:solidFill>
                    </a:rPr>
                    <a:t>Bakhtiari</a:t>
                  </a:r>
                  <a:endParaRPr lang="fa-IR" sz="1400" b="1" dirty="0">
                    <a:solidFill>
                      <a:schemeClr val="tx1"/>
                    </a:solidFill>
                  </a:endParaRPr>
                </a:p>
              </p:txBody>
            </p:sp>
            <p:sp>
              <p:nvSpPr>
                <p:cNvPr id="23" name="Rectangle 22"/>
                <p:cNvSpPr/>
                <p:nvPr/>
              </p:nvSpPr>
              <p:spPr>
                <a:xfrm>
                  <a:off x="7063409" y="5116373"/>
                  <a:ext cx="1225830" cy="3286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3. </a:t>
                  </a:r>
                  <a:r>
                    <a:rPr lang="en-US" sz="1400" b="1" dirty="0" err="1" smtClean="0">
                      <a:solidFill>
                        <a:schemeClr val="tx1"/>
                      </a:solidFill>
                    </a:rPr>
                    <a:t>Andimeshk</a:t>
                  </a:r>
                  <a:endParaRPr lang="fa-IR" sz="1400" b="1" dirty="0">
                    <a:solidFill>
                      <a:schemeClr val="tx1"/>
                    </a:solidFill>
                  </a:endParaRPr>
                </a:p>
              </p:txBody>
            </p:sp>
            <p:sp>
              <p:nvSpPr>
                <p:cNvPr id="26" name="Rectangle 25"/>
                <p:cNvSpPr/>
                <p:nvPr/>
              </p:nvSpPr>
              <p:spPr>
                <a:xfrm>
                  <a:off x="10654423" y="5004131"/>
                  <a:ext cx="1166190" cy="3286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4. </a:t>
                  </a:r>
                  <a:r>
                    <a:rPr lang="en-US" sz="1400" b="1" dirty="0" err="1" smtClean="0">
                      <a:solidFill>
                        <a:schemeClr val="tx1"/>
                      </a:solidFill>
                    </a:rPr>
                    <a:t>Dehdasht</a:t>
                  </a:r>
                  <a:endParaRPr lang="fa-IR" sz="1400" b="1" dirty="0">
                    <a:solidFill>
                      <a:schemeClr val="tx1"/>
                    </a:solidFill>
                  </a:endParaRPr>
                </a:p>
              </p:txBody>
            </p:sp>
            <p:sp>
              <p:nvSpPr>
                <p:cNvPr id="27" name="Rectangle 26"/>
                <p:cNvSpPr/>
                <p:nvPr/>
              </p:nvSpPr>
              <p:spPr>
                <a:xfrm>
                  <a:off x="10448673" y="5670831"/>
                  <a:ext cx="1345436" cy="3286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2. </a:t>
                  </a:r>
                  <a:r>
                    <a:rPr lang="en-US" sz="1400" b="1" dirty="0" err="1" smtClean="0">
                      <a:solidFill>
                        <a:schemeClr val="tx1"/>
                      </a:solidFill>
                    </a:rPr>
                    <a:t>Ghachsaran</a:t>
                  </a:r>
                  <a:endParaRPr lang="fa-IR" sz="1400" b="1" dirty="0">
                    <a:solidFill>
                      <a:schemeClr val="tx1"/>
                    </a:solidFill>
                  </a:endParaRPr>
                </a:p>
              </p:txBody>
            </p:sp>
            <p:sp>
              <p:nvSpPr>
                <p:cNvPr id="29" name="Rectangle 28"/>
                <p:cNvSpPr/>
                <p:nvPr/>
              </p:nvSpPr>
              <p:spPr>
                <a:xfrm>
                  <a:off x="7320645" y="5762704"/>
                  <a:ext cx="1166190" cy="38023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1.Arvand</a:t>
                  </a:r>
                  <a:endParaRPr lang="fa-IR" sz="1400" b="1" dirty="0">
                    <a:solidFill>
                      <a:schemeClr val="tx1"/>
                    </a:solidFill>
                  </a:endParaRPr>
                </a:p>
              </p:txBody>
            </p:sp>
          </p:grpSp>
        </p:grpSp>
        <p:sp>
          <p:nvSpPr>
            <p:cNvPr id="30" name="TextBox 29"/>
            <p:cNvSpPr txBox="1"/>
            <p:nvPr/>
          </p:nvSpPr>
          <p:spPr>
            <a:xfrm>
              <a:off x="6950250" y="5345678"/>
              <a:ext cx="4881919" cy="923330"/>
            </a:xfrm>
            <a:prstGeom prst="rect">
              <a:avLst/>
            </a:prstGeom>
            <a:noFill/>
          </p:spPr>
          <p:txBody>
            <a:bodyPr wrap="square" rtlCol="1">
              <a:spAutoFit/>
            </a:bodyPr>
            <a:lstStyle/>
            <a:p>
              <a:pPr algn="just"/>
              <a:r>
                <a:rPr lang="en-US" b="1" dirty="0" smtClean="0"/>
                <a:t>Petrochemical units in Iran and Saudi Arabia enjoy the most advantageous Gas Price conditions. </a:t>
              </a:r>
              <a:endParaRPr lang="fa-IR" dirty="0"/>
            </a:p>
          </p:txBody>
        </p:sp>
        <p:pic>
          <p:nvPicPr>
            <p:cNvPr id="31" name="Picture 30"/>
            <p:cNvPicPr>
              <a:picLocks noChangeAspect="1"/>
            </p:cNvPicPr>
            <p:nvPr/>
          </p:nvPicPr>
          <p:blipFill>
            <a:blip r:embed="rId5">
              <a:lum bright="-40000" contrast="40000"/>
            </a:blip>
            <a:stretch>
              <a:fillRect/>
            </a:stretch>
          </p:blipFill>
          <p:spPr>
            <a:xfrm>
              <a:off x="6882847" y="1910928"/>
              <a:ext cx="4792843" cy="3102714"/>
            </a:xfrm>
            <a:prstGeom prst="rect">
              <a:avLst/>
            </a:prstGeom>
            <a:ln>
              <a:solidFill>
                <a:schemeClr val="tx1">
                  <a:lumMod val="95000"/>
                  <a:lumOff val="5000"/>
                </a:schemeClr>
              </a:solidFill>
            </a:ln>
          </p:spPr>
        </p:pic>
        <p:sp>
          <p:nvSpPr>
            <p:cNvPr id="32" name="TextBox 31"/>
            <p:cNvSpPr txBox="1"/>
            <p:nvPr/>
          </p:nvSpPr>
          <p:spPr>
            <a:xfrm>
              <a:off x="6782533" y="4998798"/>
              <a:ext cx="2272717" cy="307777"/>
            </a:xfrm>
            <a:prstGeom prst="rect">
              <a:avLst/>
            </a:prstGeom>
            <a:noFill/>
          </p:spPr>
          <p:txBody>
            <a:bodyPr wrap="square" rtlCol="1">
              <a:spAutoFit/>
            </a:bodyPr>
            <a:lstStyle/>
            <a:p>
              <a:r>
                <a:rPr lang="en-US" sz="1400" b="1" dirty="0" smtClean="0"/>
                <a:t>Source</a:t>
              </a:r>
              <a:r>
                <a:rPr lang="en-US" sz="1400" dirty="0" smtClean="0"/>
                <a:t>: Central Bank of Iran</a:t>
              </a:r>
              <a:endParaRPr lang="fa-IR" sz="1400" dirty="0"/>
            </a:p>
          </p:txBody>
        </p:sp>
        <p:sp>
          <p:nvSpPr>
            <p:cNvPr id="33" name="TextBox 32"/>
            <p:cNvSpPr txBox="1"/>
            <p:nvPr/>
          </p:nvSpPr>
          <p:spPr>
            <a:xfrm>
              <a:off x="669315" y="6274851"/>
              <a:ext cx="3626616" cy="307777"/>
            </a:xfrm>
            <a:prstGeom prst="rect">
              <a:avLst/>
            </a:prstGeom>
            <a:noFill/>
          </p:spPr>
          <p:txBody>
            <a:bodyPr wrap="square" rtlCol="1">
              <a:spAutoFit/>
            </a:bodyPr>
            <a:lstStyle/>
            <a:p>
              <a:r>
                <a:rPr lang="en-US" sz="1400" b="1" dirty="0" smtClean="0"/>
                <a:t>Source</a:t>
              </a:r>
              <a:r>
                <a:rPr lang="en-US" sz="1400" dirty="0" smtClean="0"/>
                <a:t>: National Petrochemical Company</a:t>
              </a:r>
              <a:endParaRPr lang="fa-IR" sz="1400" dirty="0"/>
            </a:p>
          </p:txBody>
        </p:sp>
      </p:grpSp>
    </p:spTree>
    <p:extLst>
      <p:ext uri="{BB962C8B-B14F-4D97-AF65-F5344CB8AC3E}">
        <p14:creationId xmlns:p14="http://schemas.microsoft.com/office/powerpoint/2010/main" val="332734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817" y="544294"/>
            <a:ext cx="6496284" cy="369332"/>
          </a:xfrm>
        </p:spPr>
        <p:txBody>
          <a:bodyPr vert="horz" wrap="square" lIns="91440" tIns="45720" rIns="91440" bIns="45720" rtlCol="0" anchor="ctr">
            <a:spAutoFit/>
          </a:bodyPr>
          <a:lstStyle/>
          <a:p>
            <a:pPr algn="just"/>
            <a:r>
              <a:rPr lang="en-US" sz="2000" b="1" dirty="0" smtClean="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3-3. </a:t>
            </a:r>
            <a:r>
              <a:rPr lang="en-US" sz="2000" b="1" dirty="0"/>
              <a:t>Iran petrochemical export and domestic demand</a:t>
            </a:r>
            <a:endParaRPr lang="fa-IR" sz="2000" b="1"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p:txBody>
      </p:sp>
      <p:grpSp>
        <p:nvGrpSpPr>
          <p:cNvPr id="20" name="Group 19"/>
          <p:cNvGrpSpPr/>
          <p:nvPr/>
        </p:nvGrpSpPr>
        <p:grpSpPr>
          <a:xfrm>
            <a:off x="9999407" y="509993"/>
            <a:ext cx="1975243" cy="1637900"/>
            <a:chOff x="241620" y="783396"/>
            <a:chExt cx="3303229" cy="3139676"/>
          </a:xfrm>
        </p:grpSpPr>
        <p:pic>
          <p:nvPicPr>
            <p:cNvPr id="3" name="Picture 2"/>
            <p:cNvPicPr>
              <a:picLocks noChangeAspect="1"/>
            </p:cNvPicPr>
            <p:nvPr/>
          </p:nvPicPr>
          <p:blipFill>
            <a:blip r:embed="rId2"/>
            <a:stretch>
              <a:fillRect/>
            </a:stretch>
          </p:blipFill>
          <p:spPr>
            <a:xfrm>
              <a:off x="241620" y="783396"/>
              <a:ext cx="3045631" cy="3139676"/>
            </a:xfrm>
            <a:prstGeom prst="rect">
              <a:avLst/>
            </a:prstGeom>
          </p:spPr>
        </p:pic>
        <p:cxnSp>
          <p:nvCxnSpPr>
            <p:cNvPr id="15" name="Straight Arrow Connector 14"/>
            <p:cNvCxnSpPr/>
            <p:nvPr/>
          </p:nvCxnSpPr>
          <p:spPr>
            <a:xfrm flipH="1">
              <a:off x="2798846" y="2328008"/>
              <a:ext cx="746003" cy="25226"/>
            </a:xfrm>
            <a:prstGeom prst="straightConnector1">
              <a:avLst/>
            </a:prstGeom>
            <a:ln w="76200">
              <a:solidFill>
                <a:srgbClr val="010648"/>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330280" y="298066"/>
            <a:ext cx="11644370" cy="63607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itle 3"/>
          <p:cNvSpPr txBox="1">
            <a:spLocks/>
          </p:cNvSpPr>
          <p:nvPr/>
        </p:nvSpPr>
        <p:spPr>
          <a:xfrm>
            <a:off x="788817" y="119562"/>
            <a:ext cx="6968835" cy="424732"/>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b="1" dirty="0" smtClean="0">
                <a:solidFill>
                  <a:srgbClr val="002060"/>
                </a:solidFill>
                <a:latin typeface="Calibri" panose="020F0502020204030204" pitchFamily="34" charset="0"/>
                <a:ea typeface="Calibri" panose="020F0502020204030204" pitchFamily="34" charset="0"/>
                <a:cs typeface="Arial" panose="020B0604020202020204" pitchFamily="34" charset="0"/>
              </a:rPr>
              <a:t>3- Main Drivers of the petrochemical Industry in Iran</a:t>
            </a:r>
            <a:endParaRPr lang="fa-IR" sz="2400" b="1"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11687775" y="-40005"/>
            <a:ext cx="504225" cy="538493"/>
          </a:xfrm>
          <a:prstGeom prst="rect">
            <a:avLst/>
          </a:prstGeom>
          <a:ln>
            <a:noFill/>
          </a:ln>
          <a:effectLst>
            <a:softEdge rad="112500"/>
          </a:effectLst>
        </p:spPr>
      </p:pic>
      <p:grpSp>
        <p:nvGrpSpPr>
          <p:cNvPr id="13" name="Group 12"/>
          <p:cNvGrpSpPr/>
          <p:nvPr/>
        </p:nvGrpSpPr>
        <p:grpSpPr>
          <a:xfrm>
            <a:off x="576983" y="969091"/>
            <a:ext cx="11124719" cy="5142958"/>
            <a:chOff x="576983" y="969091"/>
            <a:chExt cx="11124719" cy="5142958"/>
          </a:xfrm>
        </p:grpSpPr>
        <p:sp>
          <p:nvSpPr>
            <p:cNvPr id="8" name="TextBox 7"/>
            <p:cNvSpPr txBox="1"/>
            <p:nvPr/>
          </p:nvSpPr>
          <p:spPr>
            <a:xfrm>
              <a:off x="788817" y="5396182"/>
              <a:ext cx="4784120" cy="307777"/>
            </a:xfrm>
            <a:prstGeom prst="rect">
              <a:avLst/>
            </a:prstGeom>
            <a:noFill/>
          </p:spPr>
          <p:txBody>
            <a:bodyPr wrap="square" rtlCol="1">
              <a:spAutoFit/>
            </a:bodyPr>
            <a:lstStyle/>
            <a:p>
              <a:r>
                <a:rPr lang="en-US" sz="1400" b="1" dirty="0" smtClean="0"/>
                <a:t>Source: </a:t>
              </a:r>
              <a:r>
                <a:rPr lang="en-US" sz="1400" dirty="0" smtClean="0"/>
                <a:t>Ministry of Industry, Mine and Trade</a:t>
              </a:r>
              <a:endParaRPr lang="fa-IR" sz="1400" dirty="0"/>
            </a:p>
          </p:txBody>
        </p:sp>
        <p:sp>
          <p:nvSpPr>
            <p:cNvPr id="14" name="Title 1"/>
            <p:cNvSpPr txBox="1">
              <a:spLocks/>
            </p:cNvSpPr>
            <p:nvPr/>
          </p:nvSpPr>
          <p:spPr>
            <a:xfrm>
              <a:off x="1019558" y="969091"/>
              <a:ext cx="6496284"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000" b="1" dirty="0" smtClean="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Downstream Projects  by manufacturing activity (2017)</a:t>
              </a:r>
              <a:endParaRPr lang="fa-IR" sz="2000" b="1"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p:txBody>
        </p:sp>
        <p:grpSp>
          <p:nvGrpSpPr>
            <p:cNvPr id="11" name="Group 10"/>
            <p:cNvGrpSpPr/>
            <p:nvPr/>
          </p:nvGrpSpPr>
          <p:grpSpPr>
            <a:xfrm>
              <a:off x="576983" y="1500449"/>
              <a:ext cx="11124719" cy="4611600"/>
              <a:chOff x="576983" y="1500449"/>
              <a:chExt cx="11124719" cy="4611600"/>
            </a:xfrm>
          </p:grpSpPr>
          <p:sp>
            <p:nvSpPr>
              <p:cNvPr id="6" name="Rectangle 5"/>
              <p:cNvSpPr/>
              <p:nvPr/>
            </p:nvSpPr>
            <p:spPr>
              <a:xfrm>
                <a:off x="7064477" y="2326397"/>
                <a:ext cx="4637225" cy="3785652"/>
              </a:xfrm>
              <a:prstGeom prst="rect">
                <a:avLst/>
              </a:prstGeom>
            </p:spPr>
            <p:txBody>
              <a:bodyPr wrap="square">
                <a:spAutoFit/>
              </a:bodyPr>
              <a:lstStyle/>
              <a:p>
                <a:pPr algn="just"/>
                <a:r>
                  <a:rPr lang="en-US" sz="2400" dirty="0" smtClean="0">
                    <a:latin typeface="Arial" panose="020B0604020202020204" pitchFamily="34" charset="0"/>
                  </a:rPr>
                  <a:t>Considerable demand potential regarding downstream projects in Iran’s economy.</a:t>
                </a:r>
              </a:p>
              <a:p>
                <a:pPr marL="633413" indent="-342900" algn="just">
                  <a:buClr>
                    <a:srgbClr val="C00000"/>
                  </a:buClr>
                  <a:buFont typeface="Wingdings" panose="05000000000000000000" pitchFamily="2" charset="2"/>
                  <a:buChar char="§"/>
                </a:pPr>
                <a:r>
                  <a:rPr lang="en-US" sz="2400" dirty="0" smtClean="0">
                    <a:latin typeface="Arial" panose="020B0604020202020204" pitchFamily="34" charset="0"/>
                  </a:rPr>
                  <a:t>The most attractive ones are: </a:t>
                </a:r>
              </a:p>
              <a:p>
                <a:pPr marL="633413" indent="-342900" algn="just">
                  <a:buClr>
                    <a:srgbClr val="C00000"/>
                  </a:buClr>
                  <a:buFont typeface="Wingdings" panose="05000000000000000000" pitchFamily="2" charset="2"/>
                  <a:buChar char="§"/>
                </a:pPr>
                <a:r>
                  <a:rPr lang="en-US" sz="2400" dirty="0" smtClean="0">
                    <a:latin typeface="Arial" panose="020B0604020202020204" pitchFamily="34" charset="0"/>
                  </a:rPr>
                  <a:t>Plastic products</a:t>
                </a:r>
              </a:p>
              <a:p>
                <a:pPr marL="633413" indent="-342900" algn="just">
                  <a:buClr>
                    <a:srgbClr val="C00000"/>
                  </a:buClr>
                  <a:buFont typeface="Wingdings" panose="05000000000000000000" pitchFamily="2" charset="2"/>
                  <a:buChar char="§"/>
                </a:pPr>
                <a:r>
                  <a:rPr lang="en-US" sz="2400" dirty="0" smtClean="0">
                    <a:latin typeface="Arial" panose="020B0604020202020204" pitchFamily="34" charset="0"/>
                  </a:rPr>
                  <a:t>Painting ink</a:t>
                </a:r>
              </a:p>
              <a:p>
                <a:pPr marL="633413" indent="-342900" algn="just">
                  <a:buClr>
                    <a:srgbClr val="C00000"/>
                  </a:buClr>
                  <a:buFont typeface="Wingdings" panose="05000000000000000000" pitchFamily="2" charset="2"/>
                  <a:buChar char="§"/>
                </a:pPr>
                <a:r>
                  <a:rPr lang="en-US" sz="2400" dirty="0" smtClean="0">
                    <a:latin typeface="Arial" panose="020B0604020202020204" pitchFamily="34" charset="0"/>
                  </a:rPr>
                  <a:t>Fibers</a:t>
                </a:r>
              </a:p>
              <a:p>
                <a:pPr marL="633413" indent="-342900" algn="just">
                  <a:buClr>
                    <a:srgbClr val="C00000"/>
                  </a:buClr>
                  <a:buFont typeface="Wingdings" panose="05000000000000000000" pitchFamily="2" charset="2"/>
                  <a:buChar char="§"/>
                </a:pPr>
                <a:r>
                  <a:rPr lang="en-US" sz="2400" dirty="0" smtClean="0">
                    <a:latin typeface="Arial" panose="020B0604020202020204" pitchFamily="34" charset="0"/>
                  </a:rPr>
                  <a:t>Rubber products</a:t>
                </a:r>
              </a:p>
              <a:p>
                <a:pPr marL="633413" indent="-342900" algn="just">
                  <a:buClr>
                    <a:srgbClr val="C00000"/>
                  </a:buClr>
                  <a:buFont typeface="Wingdings" panose="05000000000000000000" pitchFamily="2" charset="2"/>
                  <a:buChar char="§"/>
                </a:pPr>
                <a:r>
                  <a:rPr lang="en-US" sz="2400" dirty="0" smtClean="0">
                    <a:latin typeface="Arial" panose="020B0604020202020204" pitchFamily="34" charset="0"/>
                  </a:rPr>
                  <a:t>Detergents and perfumes </a:t>
                </a:r>
                <a:endParaRPr lang="fa-IR" sz="2400" dirty="0">
                  <a:latin typeface="Arial" panose="020B0604020202020204" pitchFamily="34" charset="0"/>
                </a:endParaRPr>
              </a:p>
            </p:txBody>
          </p:sp>
          <p:pic>
            <p:nvPicPr>
              <p:cNvPr id="9" name="Picture 8"/>
              <p:cNvPicPr>
                <a:picLocks noChangeAspect="1"/>
              </p:cNvPicPr>
              <p:nvPr/>
            </p:nvPicPr>
            <p:blipFill>
              <a:blip r:embed="rId4"/>
              <a:stretch>
                <a:fillRect/>
              </a:stretch>
            </p:blipFill>
            <p:spPr>
              <a:xfrm>
                <a:off x="576983" y="1500449"/>
                <a:ext cx="6355282" cy="3834178"/>
              </a:xfrm>
              <a:prstGeom prst="rect">
                <a:avLst/>
              </a:prstGeom>
            </p:spPr>
          </p:pic>
        </p:grpSp>
      </p:grpSp>
    </p:spTree>
    <p:extLst>
      <p:ext uri="{BB962C8B-B14F-4D97-AF65-F5344CB8AC3E}">
        <p14:creationId xmlns:p14="http://schemas.microsoft.com/office/powerpoint/2010/main" val="2766079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417" y="812177"/>
            <a:ext cx="4997068" cy="369332"/>
          </a:xfrm>
        </p:spPr>
        <p:txBody>
          <a:bodyPr vert="horz" wrap="square" lIns="91440" tIns="45720" rIns="91440" bIns="45720" rtlCol="0" anchor="ctr">
            <a:spAutoFit/>
          </a:bodyPr>
          <a:lstStyle/>
          <a:p>
            <a:pPr algn="ctr"/>
            <a:r>
              <a:rPr lang="en-US" sz="2000" b="1" dirty="0" smtClean="0">
                <a:solidFill>
                  <a:schemeClr val="accent6">
                    <a:lumMod val="50000"/>
                  </a:schemeClr>
                </a:solidFill>
              </a:rPr>
              <a:t>Iran’s Petrochemical Market Sales (2017Q1)</a:t>
            </a:r>
            <a:endParaRPr lang="fa-IR" sz="2000"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endParaRPr>
          </a:p>
        </p:txBody>
      </p:sp>
      <p:grpSp>
        <p:nvGrpSpPr>
          <p:cNvPr id="20" name="Group 19"/>
          <p:cNvGrpSpPr/>
          <p:nvPr/>
        </p:nvGrpSpPr>
        <p:grpSpPr>
          <a:xfrm>
            <a:off x="9999407" y="509993"/>
            <a:ext cx="1975243" cy="1637900"/>
            <a:chOff x="241620" y="783396"/>
            <a:chExt cx="3303229" cy="3139676"/>
          </a:xfrm>
        </p:grpSpPr>
        <p:pic>
          <p:nvPicPr>
            <p:cNvPr id="3" name="Picture 2"/>
            <p:cNvPicPr>
              <a:picLocks noChangeAspect="1"/>
            </p:cNvPicPr>
            <p:nvPr/>
          </p:nvPicPr>
          <p:blipFill>
            <a:blip r:embed="rId2"/>
            <a:stretch>
              <a:fillRect/>
            </a:stretch>
          </p:blipFill>
          <p:spPr>
            <a:xfrm>
              <a:off x="241620" y="783396"/>
              <a:ext cx="3045631" cy="3139676"/>
            </a:xfrm>
            <a:prstGeom prst="rect">
              <a:avLst/>
            </a:prstGeom>
          </p:spPr>
        </p:pic>
        <p:cxnSp>
          <p:nvCxnSpPr>
            <p:cNvPr id="15" name="Straight Arrow Connector 14"/>
            <p:cNvCxnSpPr/>
            <p:nvPr/>
          </p:nvCxnSpPr>
          <p:spPr>
            <a:xfrm flipH="1">
              <a:off x="2798846" y="2328008"/>
              <a:ext cx="746003" cy="25226"/>
            </a:xfrm>
            <a:prstGeom prst="straightConnector1">
              <a:avLst/>
            </a:prstGeom>
            <a:ln w="76200">
              <a:solidFill>
                <a:srgbClr val="010648"/>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330280" y="298066"/>
            <a:ext cx="11644370" cy="63607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itle 3"/>
          <p:cNvSpPr txBox="1">
            <a:spLocks/>
          </p:cNvSpPr>
          <p:nvPr/>
        </p:nvSpPr>
        <p:spPr>
          <a:xfrm>
            <a:off x="788817" y="119562"/>
            <a:ext cx="6968835" cy="424732"/>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b="1" dirty="0" smtClean="0">
                <a:solidFill>
                  <a:srgbClr val="002060"/>
                </a:solidFill>
                <a:latin typeface="Calibri" panose="020F0502020204030204" pitchFamily="34" charset="0"/>
                <a:ea typeface="Calibri" panose="020F0502020204030204" pitchFamily="34" charset="0"/>
                <a:cs typeface="Arial" panose="020B0604020202020204" pitchFamily="34" charset="0"/>
              </a:rPr>
              <a:t>3- Main Drivers of the petrochemical Industry in Iran</a:t>
            </a:r>
            <a:endParaRPr lang="fa-IR" sz="2400" b="1"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11687775" y="-40005"/>
            <a:ext cx="504225" cy="538493"/>
          </a:xfrm>
          <a:prstGeom prst="rect">
            <a:avLst/>
          </a:prstGeom>
          <a:ln>
            <a:noFill/>
          </a:ln>
          <a:effectLst>
            <a:softEdge rad="112500"/>
          </a:effectLst>
        </p:spPr>
      </p:pic>
      <p:sp>
        <p:nvSpPr>
          <p:cNvPr id="13" name="Title 1"/>
          <p:cNvSpPr txBox="1">
            <a:spLocks/>
          </p:cNvSpPr>
          <p:nvPr/>
        </p:nvSpPr>
        <p:spPr>
          <a:xfrm>
            <a:off x="788817" y="2961596"/>
            <a:ext cx="1393556" cy="2862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dirty="0" smtClean="0"/>
              <a:t>So</a:t>
            </a:r>
            <a:r>
              <a:rPr lang="en-US" sz="1400" b="1" dirty="0"/>
              <a:t>u</a:t>
            </a:r>
            <a:r>
              <a:rPr lang="en-US" sz="1400" b="1" dirty="0" smtClean="0"/>
              <a:t>rce: </a:t>
            </a:r>
            <a:r>
              <a:rPr lang="en-US" sz="1400" dirty="0" smtClean="0"/>
              <a:t>NPC</a:t>
            </a:r>
            <a:endParaRPr lang="fa-IR" sz="1400"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1006167" y="1126277"/>
            <a:ext cx="4189569" cy="1863588"/>
          </a:xfrm>
          <a:prstGeom prst="rect">
            <a:avLst/>
          </a:prstGeom>
        </p:spPr>
      </p:pic>
      <p:sp>
        <p:nvSpPr>
          <p:cNvPr id="16" name="Title 1"/>
          <p:cNvSpPr txBox="1">
            <a:spLocks/>
          </p:cNvSpPr>
          <p:nvPr/>
        </p:nvSpPr>
        <p:spPr>
          <a:xfrm>
            <a:off x="788817" y="455673"/>
            <a:ext cx="6496284"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000" b="1" dirty="0" smtClean="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rPr>
              <a:t>3-3. </a:t>
            </a:r>
            <a:r>
              <a:rPr lang="en-US" sz="2000" b="1" dirty="0" smtClean="0">
                <a:solidFill>
                  <a:schemeClr val="accent1">
                    <a:lumMod val="75000"/>
                  </a:schemeClr>
                </a:solidFill>
              </a:rPr>
              <a:t>Demand Condition</a:t>
            </a:r>
            <a:endParaRPr lang="fa-IR" sz="2000" b="1" dirty="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18" name="Title 1"/>
          <p:cNvSpPr txBox="1">
            <a:spLocks/>
          </p:cNvSpPr>
          <p:nvPr/>
        </p:nvSpPr>
        <p:spPr>
          <a:xfrm>
            <a:off x="5529209" y="6372569"/>
            <a:ext cx="1393556" cy="2862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dirty="0" smtClean="0"/>
              <a:t>So</a:t>
            </a:r>
            <a:r>
              <a:rPr lang="en-US" sz="1400" b="1" dirty="0"/>
              <a:t>u</a:t>
            </a:r>
            <a:r>
              <a:rPr lang="en-US" sz="1400" b="1" dirty="0" smtClean="0"/>
              <a:t>rce: </a:t>
            </a:r>
            <a:r>
              <a:rPr lang="en-US" sz="1400" dirty="0" smtClean="0"/>
              <a:t>NPC</a:t>
            </a:r>
            <a:endParaRPr lang="fa-IR" sz="1400"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938309" y="2787437"/>
            <a:ext cx="10699139" cy="3571429"/>
            <a:chOff x="938309" y="2787437"/>
            <a:chExt cx="10699139" cy="3571429"/>
          </a:xfrm>
        </p:grpSpPr>
        <p:sp>
          <p:nvSpPr>
            <p:cNvPr id="6" name="Rectangle 5"/>
            <p:cNvSpPr/>
            <p:nvPr/>
          </p:nvSpPr>
          <p:spPr>
            <a:xfrm>
              <a:off x="938309" y="3417629"/>
              <a:ext cx="4257427" cy="2246769"/>
            </a:xfrm>
            <a:prstGeom prst="rect">
              <a:avLst/>
            </a:prstGeom>
          </p:spPr>
          <p:txBody>
            <a:bodyPr wrap="square">
              <a:spAutoFit/>
            </a:bodyPr>
            <a:lstStyle/>
            <a:p>
              <a:pPr algn="just"/>
              <a:r>
                <a:rPr lang="en-US" sz="2800" b="1" dirty="0" smtClean="0">
                  <a:latin typeface="Arial" panose="020B0604020202020204" pitchFamily="34" charset="0"/>
                </a:rPr>
                <a:t>Petrochemical export account for a total of 54 percent of Iran’s petrochemical sales in 2017Q1. </a:t>
              </a:r>
              <a:endParaRPr lang="fa-IR" sz="2800" b="1" dirty="0"/>
            </a:p>
          </p:txBody>
        </p:sp>
        <p:grpSp>
          <p:nvGrpSpPr>
            <p:cNvPr id="17" name="Group 16"/>
            <p:cNvGrpSpPr/>
            <p:nvPr/>
          </p:nvGrpSpPr>
          <p:grpSpPr>
            <a:xfrm>
              <a:off x="5799353" y="2787437"/>
              <a:ext cx="5838095" cy="3571429"/>
              <a:chOff x="5799353" y="2787437"/>
              <a:chExt cx="5838095" cy="3571429"/>
            </a:xfrm>
          </p:grpSpPr>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799353" y="2787437"/>
                <a:ext cx="5838095" cy="3571429"/>
              </a:xfrm>
              <a:prstGeom prst="rect">
                <a:avLst/>
              </a:prstGeom>
              <a:ln>
                <a:solidFill>
                  <a:schemeClr val="bg1">
                    <a:lumMod val="50000"/>
                  </a:schemeClr>
                </a:solidFill>
              </a:ln>
            </p:spPr>
          </p:pic>
          <p:sp>
            <p:nvSpPr>
              <p:cNvPr id="14" name="Rounded Rectangle 13"/>
              <p:cNvSpPr/>
              <p:nvPr/>
            </p:nvSpPr>
            <p:spPr>
              <a:xfrm>
                <a:off x="9024730" y="2908588"/>
                <a:ext cx="2450821" cy="3072849"/>
              </a:xfrm>
              <a:prstGeom prst="roundRect">
                <a:avLst>
                  <a:gd name="adj" fmla="val 6934"/>
                </a:avLst>
              </a:prstGeom>
              <a:noFill/>
              <a:ln>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sp>
        <p:nvSpPr>
          <p:cNvPr id="22" name="Title 1"/>
          <p:cNvSpPr txBox="1">
            <a:spLocks/>
          </p:cNvSpPr>
          <p:nvPr/>
        </p:nvSpPr>
        <p:spPr>
          <a:xfrm>
            <a:off x="6225987" y="2427800"/>
            <a:ext cx="4997068"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smtClean="0"/>
              <a:t>Iran’s Petrochemical Exports (2010Q1-2017Q1)</a:t>
            </a:r>
            <a:endParaRPr lang="fa-IR" sz="18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49964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05347" y="995177"/>
            <a:ext cx="10286322" cy="5663624"/>
          </a:xfrm>
          <a:prstGeom prst="rect">
            <a:avLst/>
          </a:prstGeom>
        </p:spPr>
      </p:pic>
      <p:sp>
        <p:nvSpPr>
          <p:cNvPr id="2" name="Title 1"/>
          <p:cNvSpPr>
            <a:spLocks noGrp="1"/>
          </p:cNvSpPr>
          <p:nvPr>
            <p:ph type="title"/>
          </p:nvPr>
        </p:nvSpPr>
        <p:spPr>
          <a:xfrm>
            <a:off x="788817" y="544294"/>
            <a:ext cx="6496284" cy="369332"/>
          </a:xfrm>
        </p:spPr>
        <p:txBody>
          <a:bodyPr vert="horz" wrap="square" lIns="91440" tIns="45720" rIns="91440" bIns="45720" rtlCol="0" anchor="ctr">
            <a:spAutoFit/>
          </a:bodyPr>
          <a:lstStyle/>
          <a:p>
            <a:pPr algn="just"/>
            <a:r>
              <a:rPr lang="en-US" sz="2000" b="1" dirty="0" smtClean="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3-3. </a:t>
            </a:r>
            <a:r>
              <a:rPr lang="en-US" sz="2000" b="1" dirty="0"/>
              <a:t>Iran petrochemical export and domestic </a:t>
            </a:r>
            <a:r>
              <a:rPr lang="en-US" sz="2000" b="1" dirty="0" smtClean="0"/>
              <a:t>demand/ cont.</a:t>
            </a:r>
            <a:endParaRPr lang="fa-IR" sz="2000" b="1"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p:txBody>
      </p:sp>
      <p:grpSp>
        <p:nvGrpSpPr>
          <p:cNvPr id="20" name="Group 19"/>
          <p:cNvGrpSpPr/>
          <p:nvPr/>
        </p:nvGrpSpPr>
        <p:grpSpPr>
          <a:xfrm>
            <a:off x="10457944" y="331928"/>
            <a:ext cx="1374651" cy="1251572"/>
            <a:chOff x="241620" y="783396"/>
            <a:chExt cx="3303229" cy="3139676"/>
          </a:xfrm>
        </p:grpSpPr>
        <p:pic>
          <p:nvPicPr>
            <p:cNvPr id="3" name="Picture 2"/>
            <p:cNvPicPr>
              <a:picLocks noChangeAspect="1"/>
            </p:cNvPicPr>
            <p:nvPr/>
          </p:nvPicPr>
          <p:blipFill>
            <a:blip r:embed="rId3"/>
            <a:stretch>
              <a:fillRect/>
            </a:stretch>
          </p:blipFill>
          <p:spPr>
            <a:xfrm>
              <a:off x="241620" y="783396"/>
              <a:ext cx="3045631" cy="3139676"/>
            </a:xfrm>
            <a:prstGeom prst="rect">
              <a:avLst/>
            </a:prstGeom>
          </p:spPr>
        </p:pic>
        <p:cxnSp>
          <p:nvCxnSpPr>
            <p:cNvPr id="15" name="Straight Arrow Connector 14"/>
            <p:cNvCxnSpPr/>
            <p:nvPr/>
          </p:nvCxnSpPr>
          <p:spPr>
            <a:xfrm flipH="1">
              <a:off x="2798846" y="2328008"/>
              <a:ext cx="746003" cy="25226"/>
            </a:xfrm>
            <a:prstGeom prst="straightConnector1">
              <a:avLst/>
            </a:prstGeom>
            <a:ln w="76200">
              <a:solidFill>
                <a:srgbClr val="010648"/>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330280" y="298066"/>
            <a:ext cx="11644370" cy="63607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itle 3"/>
          <p:cNvSpPr txBox="1">
            <a:spLocks/>
          </p:cNvSpPr>
          <p:nvPr/>
        </p:nvSpPr>
        <p:spPr>
          <a:xfrm>
            <a:off x="788817" y="119562"/>
            <a:ext cx="6968835" cy="424732"/>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b="1" dirty="0" smtClean="0">
                <a:solidFill>
                  <a:srgbClr val="002060"/>
                </a:solidFill>
                <a:latin typeface="Calibri" panose="020F0502020204030204" pitchFamily="34" charset="0"/>
                <a:ea typeface="Calibri" panose="020F0502020204030204" pitchFamily="34" charset="0"/>
                <a:cs typeface="Arial" panose="020B0604020202020204" pitchFamily="34" charset="0"/>
              </a:rPr>
              <a:t>3- Main Drivers of the petrochemical Industry in Iran</a:t>
            </a:r>
            <a:endParaRPr lang="fa-IR" sz="2400" b="1"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11687775" y="-40005"/>
            <a:ext cx="504225" cy="538493"/>
          </a:xfrm>
          <a:prstGeom prst="rect">
            <a:avLst/>
          </a:prstGeom>
          <a:ln>
            <a:noFill/>
          </a:ln>
          <a:effectLst>
            <a:softEdge rad="112500"/>
          </a:effectLst>
        </p:spPr>
      </p:pic>
    </p:spTree>
    <p:extLst>
      <p:ext uri="{BB962C8B-B14F-4D97-AF65-F5344CB8AC3E}">
        <p14:creationId xmlns:p14="http://schemas.microsoft.com/office/powerpoint/2010/main" val="48306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133" y="1198836"/>
            <a:ext cx="5552661" cy="5387495"/>
          </a:xfrm>
        </p:spPr>
        <p:txBody>
          <a:bodyPr>
            <a:noAutofit/>
          </a:bodyPr>
          <a:lstStyle/>
          <a:p>
            <a:pPr marL="357188" indent="-357188" algn="just">
              <a:buClr>
                <a:srgbClr val="C00000"/>
              </a:buClr>
              <a:buFont typeface="Wingdings" panose="05000000000000000000" pitchFamily="2" charset="2"/>
              <a:buChar char="§"/>
            </a:pPr>
            <a:r>
              <a:rPr lang="en-US" altLang="ko-KR" sz="2100" dirty="0">
                <a:latin typeface="Arial" panose="020B0604020202020204" pitchFamily="34" charset="0"/>
                <a:cs typeface="Arial" panose="020B0604020202020204" pitchFamily="34" charset="0"/>
              </a:rPr>
              <a:t>Allocating subsidized gas within a unit mechanism of feedstock pricing</a:t>
            </a:r>
          </a:p>
          <a:p>
            <a:pPr marL="357188" indent="-357188" algn="just">
              <a:buClr>
                <a:srgbClr val="C00000"/>
              </a:buClr>
              <a:buFont typeface="Wingdings" panose="05000000000000000000" pitchFamily="2" charset="2"/>
              <a:buChar char="§"/>
            </a:pPr>
            <a:r>
              <a:rPr lang="en-US" altLang="ko-KR" sz="2100" dirty="0">
                <a:latin typeface="Arial" panose="020B0604020202020204" pitchFamily="34" charset="0"/>
                <a:cs typeface="Arial" panose="020B0604020202020204" pitchFamily="34" charset="0"/>
              </a:rPr>
              <a:t>Compulsory supply of petrochemical products in “Iran Mercantile Exchange (IME)” to help develop a market-based pricing mechanism for petrochemical products </a:t>
            </a:r>
          </a:p>
          <a:p>
            <a:pPr marL="357188" indent="-357188" algn="just">
              <a:buClr>
                <a:srgbClr val="C00000"/>
              </a:buClr>
              <a:buFont typeface="Wingdings" panose="05000000000000000000" pitchFamily="2" charset="2"/>
              <a:buChar char="§"/>
            </a:pPr>
            <a:r>
              <a:rPr lang="en-US" altLang="ko-KR" sz="2100" dirty="0">
                <a:latin typeface="Arial" panose="020B0604020202020204" pitchFamily="34" charset="0"/>
                <a:cs typeface="Arial" panose="020B0604020202020204" pitchFamily="34" charset="0"/>
              </a:rPr>
              <a:t>Transferring state-owned complexes to private sector</a:t>
            </a:r>
          </a:p>
          <a:p>
            <a:pPr marL="357188" indent="-357188" algn="just">
              <a:buClr>
                <a:srgbClr val="C00000"/>
              </a:buClr>
              <a:buFont typeface="Wingdings" panose="05000000000000000000" pitchFamily="2" charset="2"/>
              <a:buChar char="§"/>
            </a:pPr>
            <a:r>
              <a:rPr lang="en-US" altLang="ko-KR" sz="2100" dirty="0" smtClean="0">
                <a:latin typeface="Arial" panose="020B0604020202020204" pitchFamily="34" charset="0"/>
                <a:cs typeface="Arial" panose="020B0604020202020204" pitchFamily="34" charset="0"/>
              </a:rPr>
              <a:t>granting </a:t>
            </a:r>
            <a:r>
              <a:rPr lang="en-US" altLang="ko-KR" sz="2100" dirty="0">
                <a:latin typeface="Arial" panose="020B0604020202020204" pitchFamily="34" charset="0"/>
                <a:cs typeface="Arial" panose="020B0604020202020204" pitchFamily="34" charset="0"/>
              </a:rPr>
              <a:t>tax holidays of up to 10 years to petrochemical units </a:t>
            </a:r>
          </a:p>
          <a:p>
            <a:pPr marL="357188" indent="-357188" algn="just">
              <a:buClr>
                <a:srgbClr val="C00000"/>
              </a:buClr>
              <a:buFont typeface="Wingdings" panose="05000000000000000000" pitchFamily="2" charset="2"/>
              <a:buChar char="§"/>
            </a:pPr>
            <a:r>
              <a:rPr lang="en-US" altLang="ko-KR" sz="2100" dirty="0">
                <a:latin typeface="Arial" panose="020B0604020202020204" pitchFamily="34" charset="0"/>
                <a:cs typeface="Arial" panose="020B0604020202020204" pitchFamily="34" charset="0"/>
              </a:rPr>
              <a:t>Granting loans and funding opportunities to downstream petrochemical </a:t>
            </a:r>
            <a:r>
              <a:rPr lang="en-US" altLang="ko-KR" sz="2100" dirty="0" smtClean="0">
                <a:latin typeface="Arial" panose="020B0604020202020204" pitchFamily="34" charset="0"/>
                <a:cs typeface="Arial" panose="020B0604020202020204" pitchFamily="34" charset="0"/>
              </a:rPr>
              <a:t>projects</a:t>
            </a:r>
          </a:p>
          <a:p>
            <a:pPr marL="357188" indent="-357188" algn="just">
              <a:buClr>
                <a:srgbClr val="C00000"/>
              </a:buClr>
              <a:buFont typeface="Wingdings" panose="05000000000000000000" pitchFamily="2" charset="2"/>
              <a:buChar char="§"/>
            </a:pPr>
            <a:r>
              <a:rPr lang="en-US" altLang="ko-KR" sz="2100" dirty="0">
                <a:latin typeface="Arial" panose="020B0604020202020204" pitchFamily="34" charset="0"/>
                <a:cs typeface="Arial" panose="020B0604020202020204" pitchFamily="34" charset="0"/>
              </a:rPr>
              <a:t>Developing special petrochemical industry </a:t>
            </a:r>
            <a:r>
              <a:rPr lang="en-US" altLang="ko-KR" sz="2100" dirty="0" smtClean="0">
                <a:latin typeface="Arial" panose="020B0604020202020204" pitchFamily="34" charset="0"/>
                <a:cs typeface="Arial" panose="020B0604020202020204" pitchFamily="34" charset="0"/>
              </a:rPr>
              <a:t>zones: PSEEZ (</a:t>
            </a:r>
            <a:r>
              <a:rPr lang="en-US" altLang="ko-KR" sz="2100" dirty="0" err="1" smtClean="0">
                <a:latin typeface="Arial" panose="020B0604020202020204" pitchFamily="34" charset="0"/>
                <a:cs typeface="Arial" panose="020B0604020202020204" pitchFamily="34" charset="0"/>
              </a:rPr>
              <a:t>Assaluyeh</a:t>
            </a:r>
            <a:r>
              <a:rPr lang="en-US" altLang="ko-KR" sz="2100" dirty="0" smtClean="0">
                <a:latin typeface="Arial" panose="020B0604020202020204" pitchFamily="34" charset="0"/>
                <a:cs typeface="Arial" panose="020B0604020202020204" pitchFamily="34" charset="0"/>
              </a:rPr>
              <a:t>); </a:t>
            </a:r>
            <a:r>
              <a:rPr lang="en-US" altLang="ko-KR" sz="2100" dirty="0">
                <a:latin typeface="Arial" panose="020B0604020202020204" pitchFamily="34" charset="0"/>
                <a:cs typeface="Arial" panose="020B0604020202020204" pitchFamily="34" charset="0"/>
              </a:rPr>
              <a:t>PSEZON, </a:t>
            </a:r>
            <a:r>
              <a:rPr lang="en-US" altLang="ko-KR" sz="2100" dirty="0" smtClean="0">
                <a:latin typeface="Arial" panose="020B0604020202020204" pitchFamily="34" charset="0"/>
                <a:cs typeface="Arial" panose="020B0604020202020204" pitchFamily="34" charset="0"/>
              </a:rPr>
              <a:t>(</a:t>
            </a:r>
            <a:r>
              <a:rPr lang="en-US" altLang="ko-KR" sz="2100" dirty="0" err="1" smtClean="0">
                <a:latin typeface="Arial" panose="020B0604020202020204" pitchFamily="34" charset="0"/>
                <a:cs typeface="Arial" panose="020B0604020202020204" pitchFamily="34" charset="0"/>
              </a:rPr>
              <a:t>Mahshahr</a:t>
            </a:r>
            <a:r>
              <a:rPr lang="en-US" altLang="ko-KR" sz="2100" dirty="0" smtClean="0">
                <a:latin typeface="Arial" panose="020B0604020202020204" pitchFamily="34" charset="0"/>
                <a:cs typeface="Arial" panose="020B0604020202020204" pitchFamily="34" charset="0"/>
              </a:rPr>
              <a:t>)</a:t>
            </a:r>
            <a:endParaRPr lang="en-US" altLang="ko-KR" sz="21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788817" y="544294"/>
            <a:ext cx="4631322" cy="369332"/>
          </a:xfrm>
        </p:spPr>
        <p:txBody>
          <a:bodyPr vert="horz" wrap="square" lIns="91440" tIns="45720" rIns="91440" bIns="45720" rtlCol="0" anchor="ctr">
            <a:spAutoFit/>
          </a:bodyPr>
          <a:lstStyle/>
          <a:p>
            <a:pPr algn="just"/>
            <a:r>
              <a:rPr lang="en-US" sz="2000" b="1" dirty="0" smtClean="0">
                <a:solidFill>
                  <a:srgbClr val="C00000"/>
                </a:solidFill>
                <a:latin typeface="Calibri" panose="020F0502020204030204" pitchFamily="34" charset="0"/>
                <a:ea typeface="Calibri" panose="020F0502020204030204" pitchFamily="34" charset="0"/>
                <a:cs typeface="Arial" panose="020B0604020202020204" pitchFamily="34" charset="0"/>
              </a:rPr>
              <a:t>3-4. </a:t>
            </a:r>
            <a:r>
              <a:rPr lang="en-US" sz="2000" b="1" dirty="0" smtClean="0">
                <a:solidFill>
                  <a:srgbClr val="C00000"/>
                </a:solidFill>
              </a:rPr>
              <a:t>Governmental regulations and supports</a:t>
            </a:r>
            <a:endParaRPr lang="fa-IR" sz="20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p:txBody>
      </p:sp>
      <p:grpSp>
        <p:nvGrpSpPr>
          <p:cNvPr id="5" name="Group 4"/>
          <p:cNvGrpSpPr/>
          <p:nvPr/>
        </p:nvGrpSpPr>
        <p:grpSpPr>
          <a:xfrm>
            <a:off x="9467706" y="182310"/>
            <a:ext cx="2186283" cy="2127082"/>
            <a:chOff x="241620" y="377155"/>
            <a:chExt cx="3045631" cy="3545917"/>
          </a:xfrm>
        </p:grpSpPr>
        <p:pic>
          <p:nvPicPr>
            <p:cNvPr id="6" name="Picture 5"/>
            <p:cNvPicPr>
              <a:picLocks noChangeAspect="1"/>
            </p:cNvPicPr>
            <p:nvPr/>
          </p:nvPicPr>
          <p:blipFill>
            <a:blip r:embed="rId2"/>
            <a:stretch>
              <a:fillRect/>
            </a:stretch>
          </p:blipFill>
          <p:spPr>
            <a:xfrm>
              <a:off x="241620" y="783396"/>
              <a:ext cx="3045631" cy="3139676"/>
            </a:xfrm>
            <a:prstGeom prst="rect">
              <a:avLst/>
            </a:prstGeom>
          </p:spPr>
        </p:pic>
        <p:cxnSp>
          <p:nvCxnSpPr>
            <p:cNvPr id="7" name="Straight Arrow Connector 6"/>
            <p:cNvCxnSpPr/>
            <p:nvPr/>
          </p:nvCxnSpPr>
          <p:spPr>
            <a:xfrm flipH="1">
              <a:off x="1674235" y="377155"/>
              <a:ext cx="16357" cy="773722"/>
            </a:xfrm>
            <a:prstGeom prst="straightConnector1">
              <a:avLst/>
            </a:prstGeom>
            <a:ln w="76200">
              <a:solidFill>
                <a:srgbClr val="010648"/>
              </a:solidFill>
              <a:tailEnd type="triangle"/>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437322" y="298067"/>
            <a:ext cx="11335937" cy="6288264"/>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itle 3"/>
          <p:cNvSpPr txBox="1">
            <a:spLocks/>
          </p:cNvSpPr>
          <p:nvPr/>
        </p:nvSpPr>
        <p:spPr>
          <a:xfrm>
            <a:off x="788817" y="119562"/>
            <a:ext cx="6968835" cy="424732"/>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b="1" dirty="0" smtClean="0">
                <a:solidFill>
                  <a:srgbClr val="002060"/>
                </a:solidFill>
                <a:latin typeface="Calibri" panose="020F0502020204030204" pitchFamily="34" charset="0"/>
                <a:ea typeface="Calibri" panose="020F0502020204030204" pitchFamily="34" charset="0"/>
                <a:cs typeface="Arial" panose="020B0604020202020204" pitchFamily="34" charset="0"/>
              </a:rPr>
              <a:t>3- Main Drivers of the petrochemical Industry in Iran</a:t>
            </a:r>
            <a:endParaRPr lang="fa-IR" sz="2400" b="1"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222064" y="2461393"/>
            <a:ext cx="5436111" cy="3962586"/>
          </a:xfrm>
          <a:prstGeom prst="rect">
            <a:avLst/>
          </a:prstGeom>
          <a:ln>
            <a:solidFill>
              <a:schemeClr val="tx1">
                <a:lumMod val="50000"/>
                <a:lumOff val="50000"/>
              </a:schemeClr>
            </a:solidFill>
          </a:ln>
        </p:spPr>
      </p:pic>
    </p:spTree>
    <p:extLst>
      <p:ext uri="{BB962C8B-B14F-4D97-AF65-F5344CB8AC3E}">
        <p14:creationId xmlns:p14="http://schemas.microsoft.com/office/powerpoint/2010/main" val="3261873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596348" y="969026"/>
            <a:ext cx="10972799" cy="5632311"/>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542925" marR="0" lvl="0" indent="-357188" algn="just" defTabSz="914400" rtl="0" eaLnBrk="0" fontAlgn="base" latinLnBrk="0" hangingPunct="0">
              <a:lnSpc>
                <a:spcPct val="100000"/>
              </a:lnSpc>
              <a:spcBef>
                <a:spcPct val="0"/>
              </a:spcBef>
              <a:spcAft>
                <a:spcPct val="0"/>
              </a:spcAft>
              <a:buClr>
                <a:srgbClr val="C00000"/>
              </a:buClr>
              <a:buSzTx/>
              <a:buFont typeface="Wingdings" panose="05000000000000000000" pitchFamily="2" charset="2"/>
              <a:buChar char="§"/>
              <a:tabLst/>
            </a:pPr>
            <a:r>
              <a:rPr kumimoji="0" lang="fa-IR" altLang="fa-IR" sz="2400" b="1" i="0" u="none" strike="noStrike" cap="none" normalizeH="0" baseline="0" dirty="0" smtClean="0">
                <a:ln>
                  <a:noFill/>
                </a:ln>
                <a:solidFill>
                  <a:srgbClr val="333333"/>
                </a:solidFill>
                <a:effectLst/>
                <a:cs typeface="Arial" panose="020B0604020202020204" pitchFamily="34" charset="0"/>
              </a:rPr>
              <a:t>All manufacturing and industrial investments are exempted from paying duties</a:t>
            </a:r>
            <a:endParaRPr kumimoji="0" lang="fa-IR" altLang="fa-IR" sz="2000" b="1" i="0" u="none" strike="noStrike" cap="none" normalizeH="0" baseline="0" dirty="0" smtClean="0">
              <a:ln>
                <a:noFill/>
              </a:ln>
              <a:solidFill>
                <a:schemeClr val="tx1"/>
              </a:solidFill>
              <a:effectLst/>
            </a:endParaRPr>
          </a:p>
          <a:p>
            <a:pPr marL="542925" marR="0" lvl="0" indent="-357188" defTabSz="914400" rtl="0" eaLnBrk="0" fontAlgn="base" latinLnBrk="0" hangingPunct="0">
              <a:lnSpc>
                <a:spcPct val="100000"/>
              </a:lnSpc>
              <a:spcBef>
                <a:spcPct val="0"/>
              </a:spcBef>
              <a:spcAft>
                <a:spcPct val="0"/>
              </a:spcAft>
              <a:buClr>
                <a:srgbClr val="C00000"/>
              </a:buClr>
              <a:buSzTx/>
              <a:buFont typeface="Wingdings" panose="05000000000000000000" pitchFamily="2" charset="2"/>
              <a:buChar char="§"/>
              <a:tabLst/>
            </a:pPr>
            <a:r>
              <a:rPr kumimoji="0" lang="fa-IR" altLang="fa-IR" sz="2400" b="1" i="0" u="none" strike="noStrike" cap="none" normalizeH="0" baseline="0" dirty="0" smtClean="0">
                <a:ln>
                  <a:noFill/>
                </a:ln>
                <a:solidFill>
                  <a:srgbClr val="333333"/>
                </a:solidFill>
                <a:effectLst/>
                <a:cs typeface="Arial" panose="020B0604020202020204" pitchFamily="34" charset="0"/>
              </a:rPr>
              <a:t>Foreign investment and ownership (except for the land) is allowed up to ‎‏100‏‎ percent</a:t>
            </a:r>
            <a:endParaRPr kumimoji="0" lang="fa-IR" altLang="fa-IR" sz="2000" b="1" i="0" u="none" strike="noStrike" cap="none" normalizeH="0" baseline="0" dirty="0" smtClean="0">
              <a:ln>
                <a:noFill/>
              </a:ln>
              <a:solidFill>
                <a:schemeClr val="tx1"/>
              </a:solidFill>
              <a:effectLst/>
            </a:endParaRPr>
          </a:p>
          <a:p>
            <a:pPr marL="542925" marR="0" lvl="0" indent="-357188" algn="just" defTabSz="914400" rtl="0" eaLnBrk="0" fontAlgn="base" latinLnBrk="0" hangingPunct="0">
              <a:lnSpc>
                <a:spcPct val="100000"/>
              </a:lnSpc>
              <a:spcBef>
                <a:spcPct val="0"/>
              </a:spcBef>
              <a:spcAft>
                <a:spcPct val="0"/>
              </a:spcAft>
              <a:buClr>
                <a:srgbClr val="C00000"/>
              </a:buClr>
              <a:buSzTx/>
              <a:buFont typeface="Wingdings" panose="05000000000000000000" pitchFamily="2" charset="2"/>
              <a:buChar char="§"/>
              <a:tabLst/>
            </a:pPr>
            <a:r>
              <a:rPr kumimoji="0" lang="fa-IR" altLang="fa-IR" sz="2400" b="1" i="0" u="none" strike="noStrike" cap="none" normalizeH="0" baseline="0" dirty="0" smtClean="0">
                <a:ln>
                  <a:noFill/>
                </a:ln>
                <a:solidFill>
                  <a:srgbClr val="333333"/>
                </a:solidFill>
                <a:effectLst/>
                <a:cs typeface="Arial" panose="020B0604020202020204" pitchFamily="34" charset="0"/>
              </a:rPr>
              <a:t>Importing raw materials, ‎machinery and spare parts are exemption from any customs duties and tariff payment</a:t>
            </a:r>
          </a:p>
          <a:p>
            <a:pPr marL="542925" marR="0" lvl="0" indent="-357188" algn="just" defTabSz="914400" rtl="0" eaLnBrk="0" fontAlgn="base" latinLnBrk="0" hangingPunct="0">
              <a:lnSpc>
                <a:spcPct val="100000"/>
              </a:lnSpc>
              <a:spcBef>
                <a:spcPct val="0"/>
              </a:spcBef>
              <a:spcAft>
                <a:spcPct val="0"/>
              </a:spcAft>
              <a:buClr>
                <a:srgbClr val="C00000"/>
              </a:buClr>
              <a:buSzTx/>
              <a:buFont typeface="Wingdings" panose="05000000000000000000" pitchFamily="2" charset="2"/>
              <a:buChar char="§"/>
              <a:tabLst/>
            </a:pPr>
            <a:r>
              <a:rPr kumimoji="0" lang="fa-IR" altLang="fa-IR" sz="2400" b="1" i="0" u="none" strike="noStrike" cap="none" normalizeH="0" baseline="0" dirty="0" smtClean="0">
                <a:ln>
                  <a:noFill/>
                </a:ln>
                <a:solidFill>
                  <a:srgbClr val="333333"/>
                </a:solidFill>
                <a:effectLst/>
                <a:cs typeface="Arial" panose="020B0604020202020204" pitchFamily="34" charset="0"/>
              </a:rPr>
              <a:t>Cost of exporting any good produced in the PSEEZ </a:t>
            </a:r>
            <a:r>
              <a:rPr kumimoji="0" lang="en-US" altLang="fa-IR" sz="2400" b="1" i="0" u="none" strike="noStrike" cap="none" normalizeH="0" baseline="0" dirty="0" smtClean="0">
                <a:ln>
                  <a:noFill/>
                </a:ln>
                <a:solidFill>
                  <a:srgbClr val="333333"/>
                </a:solidFill>
                <a:effectLst/>
                <a:cs typeface="Arial" panose="020B0604020202020204" pitchFamily="34" charset="0"/>
              </a:rPr>
              <a:t>(</a:t>
            </a:r>
            <a:r>
              <a:rPr kumimoji="0" lang="en-US" altLang="fa-IR" sz="2400" b="1" i="0" u="none" strike="noStrike" cap="none" normalizeH="0" baseline="0" dirty="0" err="1" smtClean="0">
                <a:ln>
                  <a:noFill/>
                </a:ln>
                <a:solidFill>
                  <a:srgbClr val="333333"/>
                </a:solidFill>
                <a:effectLst/>
                <a:cs typeface="Arial" panose="020B0604020202020204" pitchFamily="34" charset="0"/>
              </a:rPr>
              <a:t>Asalyue</a:t>
            </a:r>
            <a:r>
              <a:rPr kumimoji="0" lang="en-US" altLang="fa-IR" sz="2400" b="1" i="0" u="none" strike="noStrike" cap="none" normalizeH="0" baseline="0" dirty="0" smtClean="0">
                <a:ln>
                  <a:noFill/>
                </a:ln>
                <a:solidFill>
                  <a:srgbClr val="333333"/>
                </a:solidFill>
                <a:effectLst/>
                <a:cs typeface="Arial" panose="020B0604020202020204" pitchFamily="34" charset="0"/>
              </a:rPr>
              <a:t>)</a:t>
            </a:r>
            <a:r>
              <a:rPr kumimoji="0" lang="en-US" altLang="fa-IR" sz="2400" b="1" i="0" u="none" strike="noStrike" cap="none" normalizeH="0" dirty="0" smtClean="0">
                <a:ln>
                  <a:noFill/>
                </a:ln>
                <a:solidFill>
                  <a:srgbClr val="333333"/>
                </a:solidFill>
                <a:effectLst/>
                <a:cs typeface="Arial" panose="020B0604020202020204" pitchFamily="34" charset="0"/>
              </a:rPr>
              <a:t> and PSEZON </a:t>
            </a:r>
            <a:r>
              <a:rPr lang="en-US" altLang="fa-IR" sz="2400" b="1" dirty="0" smtClean="0">
                <a:solidFill>
                  <a:srgbClr val="333333"/>
                </a:solidFill>
                <a:cs typeface="Arial" panose="020B0604020202020204" pitchFamily="34" charset="0"/>
              </a:rPr>
              <a:t>(</a:t>
            </a:r>
            <a:r>
              <a:rPr lang="en-US" altLang="fa-IR" sz="2400" b="1" dirty="0" err="1" smtClean="0">
                <a:solidFill>
                  <a:srgbClr val="333333"/>
                </a:solidFill>
                <a:cs typeface="Arial" panose="020B0604020202020204" pitchFamily="34" charset="0"/>
              </a:rPr>
              <a:t>Mahshahr</a:t>
            </a:r>
            <a:r>
              <a:rPr lang="en-US" altLang="fa-IR" sz="2400" b="1" dirty="0" smtClean="0">
                <a:solidFill>
                  <a:srgbClr val="333333"/>
                </a:solidFill>
                <a:cs typeface="Arial" panose="020B0604020202020204" pitchFamily="34" charset="0"/>
              </a:rPr>
              <a:t>) </a:t>
            </a:r>
            <a:r>
              <a:rPr kumimoji="0" lang="fa-IR" altLang="fa-IR" sz="2400" b="1" i="0" u="none" strike="noStrike" cap="none" normalizeH="0" baseline="0" dirty="0" smtClean="0">
                <a:ln>
                  <a:noFill/>
                </a:ln>
                <a:solidFill>
                  <a:srgbClr val="333333"/>
                </a:solidFill>
                <a:effectLst/>
                <a:cs typeface="Arial" panose="020B0604020202020204" pitchFamily="34" charset="0"/>
              </a:rPr>
              <a:t>to the main land equals to the amount of its ‎generated added value</a:t>
            </a:r>
          </a:p>
          <a:p>
            <a:pPr marL="542925" marR="0" lvl="0" indent="-357188" algn="just" defTabSz="914400" rtl="0" eaLnBrk="0" fontAlgn="base" latinLnBrk="0" hangingPunct="0">
              <a:lnSpc>
                <a:spcPct val="100000"/>
              </a:lnSpc>
              <a:spcBef>
                <a:spcPct val="0"/>
              </a:spcBef>
              <a:spcAft>
                <a:spcPct val="0"/>
              </a:spcAft>
              <a:buClr>
                <a:srgbClr val="C00000"/>
              </a:buClr>
              <a:buSzTx/>
              <a:buFont typeface="Wingdings" panose="05000000000000000000" pitchFamily="2" charset="2"/>
              <a:buChar char="§"/>
              <a:tabLst/>
            </a:pPr>
            <a:r>
              <a:rPr kumimoji="0" lang="fa-IR" altLang="fa-IR" sz="2400" b="1" i="0" u="none" strike="noStrike" cap="none" normalizeH="0" baseline="0" dirty="0" smtClean="0">
                <a:ln>
                  <a:noFill/>
                </a:ln>
                <a:solidFill>
                  <a:srgbClr val="333333"/>
                </a:solidFill>
                <a:effectLst/>
                <a:cs typeface="Arial" panose="020B0604020202020204" pitchFamily="34" charset="0"/>
              </a:rPr>
              <a:t>Easy issuance of entry visa for foreign citizenes</a:t>
            </a:r>
            <a:endParaRPr lang="fa-IR" altLang="fa-IR" sz="2000" b="1" dirty="0" smtClean="0"/>
          </a:p>
          <a:p>
            <a:pPr marL="542925" marR="0" lvl="0" indent="-357188" algn="just" defTabSz="914400" rtl="0" eaLnBrk="0" fontAlgn="base" latinLnBrk="0" hangingPunct="0">
              <a:lnSpc>
                <a:spcPct val="100000"/>
              </a:lnSpc>
              <a:spcBef>
                <a:spcPct val="0"/>
              </a:spcBef>
              <a:spcAft>
                <a:spcPct val="0"/>
              </a:spcAft>
              <a:buClr>
                <a:srgbClr val="C00000"/>
              </a:buClr>
              <a:buSzTx/>
              <a:buFont typeface="Wingdings" panose="05000000000000000000" pitchFamily="2" charset="2"/>
              <a:buChar char="§"/>
              <a:tabLst/>
            </a:pPr>
            <a:r>
              <a:rPr kumimoji="0" lang="fa-IR" altLang="fa-IR" sz="2400" b="1" i="0" u="none" strike="noStrike" cap="none" normalizeH="0" baseline="0" dirty="0" smtClean="0">
                <a:ln>
                  <a:noFill/>
                </a:ln>
                <a:solidFill>
                  <a:srgbClr val="333333"/>
                </a:solidFill>
                <a:effectLst/>
                <a:cs typeface="Arial" panose="020B0604020202020204" pitchFamily="34" charset="0"/>
              </a:rPr>
              <a:t>Foreign investment and its profit are guaranteed</a:t>
            </a:r>
            <a:endParaRPr kumimoji="0" lang="fa-IR" altLang="fa-IR" sz="2000" b="1" i="0" u="none" strike="noStrike" cap="none" normalizeH="0" baseline="0" dirty="0" smtClean="0">
              <a:ln>
                <a:noFill/>
              </a:ln>
              <a:solidFill>
                <a:schemeClr val="tx1"/>
              </a:solidFill>
              <a:effectLst/>
            </a:endParaRPr>
          </a:p>
          <a:p>
            <a:pPr marL="542925" marR="0" lvl="0" indent="-357188" algn="just" defTabSz="914400" rtl="0" eaLnBrk="0" fontAlgn="base" latinLnBrk="0" hangingPunct="0">
              <a:lnSpc>
                <a:spcPct val="100000"/>
              </a:lnSpc>
              <a:spcBef>
                <a:spcPct val="0"/>
              </a:spcBef>
              <a:spcAft>
                <a:spcPct val="0"/>
              </a:spcAft>
              <a:buClr>
                <a:srgbClr val="C00000"/>
              </a:buClr>
              <a:buSzTx/>
              <a:buFont typeface="Wingdings" panose="05000000000000000000" pitchFamily="2" charset="2"/>
              <a:buChar char="§"/>
              <a:tabLst/>
            </a:pPr>
            <a:r>
              <a:rPr kumimoji="0" lang="fa-IR" altLang="fa-IR" sz="2400" b="1" i="0" u="none" strike="noStrike" cap="none" normalizeH="0" baseline="0" dirty="0" smtClean="0">
                <a:ln>
                  <a:noFill/>
                </a:ln>
                <a:solidFill>
                  <a:srgbClr val="333333"/>
                </a:solidFill>
                <a:effectLst/>
                <a:cs typeface="Arial" panose="020B0604020202020204" pitchFamily="34" charset="0"/>
              </a:rPr>
              <a:t>Full freedom of entry and exit of capital</a:t>
            </a:r>
          </a:p>
          <a:p>
            <a:pPr marL="542925" indent="-357188" algn="just">
              <a:lnSpc>
                <a:spcPct val="100000"/>
              </a:lnSpc>
              <a:buClr>
                <a:srgbClr val="C00000"/>
              </a:buClr>
              <a:buFont typeface="Wingdings" panose="05000000000000000000" pitchFamily="2" charset="2"/>
              <a:buChar char="§"/>
            </a:pPr>
            <a:r>
              <a:rPr lang="en-US" altLang="fa-IR" sz="2400" b="1" dirty="0">
                <a:solidFill>
                  <a:srgbClr val="333333"/>
                </a:solidFill>
              </a:rPr>
              <a:t>E</a:t>
            </a:r>
            <a:r>
              <a:rPr lang="fa-IR" altLang="fa-IR" sz="2400" b="1" dirty="0">
                <a:solidFill>
                  <a:srgbClr val="333333"/>
                </a:solidFill>
              </a:rPr>
              <a:t>xempt</a:t>
            </a:r>
            <a:r>
              <a:rPr lang="en-US" altLang="fa-IR" sz="2400" b="1" dirty="0">
                <a:solidFill>
                  <a:srgbClr val="333333"/>
                </a:solidFill>
              </a:rPr>
              <a:t>ion</a:t>
            </a:r>
            <a:r>
              <a:rPr lang="fa-IR" altLang="fa-IR" sz="2400" b="1" dirty="0">
                <a:solidFill>
                  <a:srgbClr val="333333"/>
                </a:solidFill>
              </a:rPr>
              <a:t> from </a:t>
            </a:r>
            <a:r>
              <a:rPr lang="en-US" altLang="fa-IR" sz="2400" b="1" dirty="0">
                <a:solidFill>
                  <a:srgbClr val="333333"/>
                </a:solidFill>
              </a:rPr>
              <a:t>value added tax </a:t>
            </a:r>
          </a:p>
          <a:p>
            <a:pPr marL="542925" indent="-357188" algn="just">
              <a:lnSpc>
                <a:spcPct val="100000"/>
              </a:lnSpc>
              <a:buClr>
                <a:srgbClr val="C00000"/>
              </a:buClr>
              <a:buFont typeface="Wingdings" panose="05000000000000000000" pitchFamily="2" charset="2"/>
              <a:buChar char="§"/>
            </a:pPr>
            <a:r>
              <a:rPr lang="en-US" altLang="fa-IR" sz="2400" b="1" dirty="0">
                <a:solidFill>
                  <a:srgbClr val="333333"/>
                </a:solidFill>
              </a:rPr>
              <a:t>Income tax </a:t>
            </a:r>
            <a:r>
              <a:rPr lang="en-US" altLang="fa-IR" sz="2400" b="1" dirty="0" smtClean="0">
                <a:solidFill>
                  <a:srgbClr val="333333"/>
                </a:solidFill>
              </a:rPr>
              <a:t>holiday</a:t>
            </a:r>
            <a:endParaRPr lang="en-US" altLang="fa-IR" sz="2400" b="1" dirty="0">
              <a:solidFill>
                <a:srgbClr val="333333"/>
              </a:solidFill>
            </a:endParaRPr>
          </a:p>
          <a:p>
            <a:pPr marL="542925" marR="0" lvl="0" indent="-357188" algn="just" defTabSz="914400" rtl="0" eaLnBrk="0" fontAlgn="base" latinLnBrk="0" hangingPunct="0">
              <a:lnSpc>
                <a:spcPct val="100000"/>
              </a:lnSpc>
              <a:spcBef>
                <a:spcPct val="0"/>
              </a:spcBef>
              <a:spcAft>
                <a:spcPct val="0"/>
              </a:spcAft>
              <a:buClr>
                <a:srgbClr val="C00000"/>
              </a:buClr>
              <a:buSzTx/>
              <a:buFont typeface="Wingdings" panose="05000000000000000000" pitchFamily="2" charset="2"/>
              <a:buChar char="§"/>
              <a:tabLst/>
            </a:pPr>
            <a:r>
              <a:rPr kumimoji="0" lang="fa-IR" altLang="fa-IR" sz="2400" b="1" i="0" u="none" strike="noStrike" cap="none" normalizeH="0" baseline="0" dirty="0" smtClean="0">
                <a:ln>
                  <a:noFill/>
                </a:ln>
                <a:solidFill>
                  <a:srgbClr val="333333"/>
                </a:solidFill>
                <a:effectLst/>
                <a:cs typeface="Arial" panose="020B0604020202020204" pitchFamily="34" charset="0"/>
              </a:rPr>
              <a:t>Allocation from the Oil Stabilization Fund</a:t>
            </a:r>
            <a:endParaRPr kumimoji="0" lang="fa-IR" altLang="fa-IR" sz="2000" b="1" i="0" u="none" strike="noStrike" cap="none" normalizeH="0" baseline="0" dirty="0" smtClean="0">
              <a:ln>
                <a:noFill/>
              </a:ln>
              <a:solidFill>
                <a:schemeClr val="tx1"/>
              </a:solidFill>
              <a:effectLst/>
            </a:endParaRPr>
          </a:p>
        </p:txBody>
      </p:sp>
      <p:sp>
        <p:nvSpPr>
          <p:cNvPr id="5" name="Title 1"/>
          <p:cNvSpPr txBox="1">
            <a:spLocks/>
          </p:cNvSpPr>
          <p:nvPr/>
        </p:nvSpPr>
        <p:spPr>
          <a:xfrm>
            <a:off x="788816" y="544294"/>
            <a:ext cx="8540714"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000" b="1" dirty="0" smtClean="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3-4-1. </a:t>
            </a:r>
            <a:r>
              <a:rPr lang="en-US" sz="2000" b="1" dirty="0" smtClean="0"/>
              <a:t>Governmental regulations and supports: PSEEZ and PSEZON Provisions </a:t>
            </a:r>
            <a:endParaRPr lang="fa-IR" sz="2000" b="1"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7" name="Title 3"/>
          <p:cNvSpPr txBox="1">
            <a:spLocks/>
          </p:cNvSpPr>
          <p:nvPr/>
        </p:nvSpPr>
        <p:spPr>
          <a:xfrm>
            <a:off x="788817" y="119562"/>
            <a:ext cx="6968835" cy="424732"/>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b="1" dirty="0" smtClean="0">
                <a:solidFill>
                  <a:srgbClr val="002060"/>
                </a:solidFill>
                <a:latin typeface="Calibri" panose="020F0502020204030204" pitchFamily="34" charset="0"/>
                <a:ea typeface="Calibri" panose="020F0502020204030204" pitchFamily="34" charset="0"/>
                <a:cs typeface="Arial" panose="020B0604020202020204" pitchFamily="34" charset="0"/>
              </a:rPr>
              <a:t>3- Main Drivers of the petrochemical Industry in Iran</a:t>
            </a:r>
            <a:endParaRPr lang="fa-IR" sz="2400" b="1"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4155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3540"/>
          </a:xfrm>
          <a:prstGeom prst="rect">
            <a:avLst/>
          </a:prstGeom>
        </p:spPr>
      </p:pic>
      <p:sp>
        <p:nvSpPr>
          <p:cNvPr id="5" name="Rectangle 1"/>
          <p:cNvSpPr>
            <a:spLocks noChangeArrowheads="1"/>
          </p:cNvSpPr>
          <p:nvPr/>
        </p:nvSpPr>
        <p:spPr bwMode="auto">
          <a:xfrm>
            <a:off x="4399722" y="3242359"/>
            <a:ext cx="7527234" cy="3416320"/>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a-IR" altLang="fa-IR" sz="2400" b="0" i="0" u="none" strike="noStrike" cap="none" normalizeH="0" baseline="0" dirty="0" smtClean="0">
                <a:ln>
                  <a:noFill/>
                </a:ln>
                <a:solidFill>
                  <a:srgbClr val="333333"/>
                </a:solidFill>
                <a:effectLst/>
                <a:cs typeface="Arial" panose="020B0604020202020204" pitchFamily="34" charset="0"/>
              </a:rPr>
              <a:t>• Banking regulations at PSEEZ conform to international standards.‎</a:t>
            </a:r>
            <a:endParaRPr kumimoji="0" lang="fa-IR" altLang="fa-IR" sz="2400" b="0" i="0" u="none" strike="noStrike" cap="none" normalizeH="0" baseline="0" dirty="0" smtClean="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a-IR" altLang="fa-IR" sz="2400" b="0" i="0" u="none" strike="noStrike" cap="none" normalizeH="0" baseline="0" dirty="0" smtClean="0">
                <a:ln>
                  <a:noFill/>
                </a:ln>
                <a:solidFill>
                  <a:srgbClr val="333333"/>
                </a:solidFill>
                <a:effectLst/>
                <a:cs typeface="Arial" panose="020B0604020202020204" pitchFamily="34" charset="0"/>
              </a:rPr>
              <a:t>• Banking transactions with the main land shall be in either IR. Rial or foreign currency of ‎choice, and overseas transactions will be in the respected foreign currency.‎</a:t>
            </a:r>
            <a:endParaRPr kumimoji="0" lang="fa-IR" altLang="fa-IR" sz="2400" b="0" i="0" u="none" strike="noStrike" cap="none" normalizeH="0" baseline="0" dirty="0" smtClean="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a-IR" altLang="fa-IR" sz="2400" b="0" i="0" u="none" strike="noStrike" cap="none" normalizeH="0" baseline="0" dirty="0" smtClean="0">
                <a:ln>
                  <a:noFill/>
                </a:ln>
                <a:solidFill>
                  <a:srgbClr val="333333"/>
                </a:solidFill>
                <a:effectLst/>
                <a:cs typeface="Arial" panose="020B0604020202020204" pitchFamily="34" charset="0"/>
              </a:rPr>
              <a:t>• Foreign currencies shall not be controlled and the exchange of IR. Rial to any foreign ‎currency is permitted</a:t>
            </a:r>
            <a:endParaRPr kumimoji="0" lang="fa-IR" altLang="fa-IR" sz="2400" b="0" i="0" u="none" strike="noStrike" cap="none" normalizeH="0" baseline="0" dirty="0" smtClean="0">
              <a:ln>
                <a:noFill/>
              </a:ln>
              <a:solidFill>
                <a:schemeClr val="tx1"/>
              </a:solidFill>
              <a:effectLst/>
            </a:endParaRPr>
          </a:p>
        </p:txBody>
      </p:sp>
      <p:sp>
        <p:nvSpPr>
          <p:cNvPr id="6" name="Title 1"/>
          <p:cNvSpPr>
            <a:spLocks noGrp="1"/>
          </p:cNvSpPr>
          <p:nvPr>
            <p:ph type="title"/>
          </p:nvPr>
        </p:nvSpPr>
        <p:spPr>
          <a:xfrm>
            <a:off x="92766" y="415136"/>
            <a:ext cx="7434469" cy="549275"/>
          </a:xfrm>
          <a:noFill/>
        </p:spPr>
        <p:txBody>
          <a:bodyPr>
            <a:noAutofit/>
          </a:bodyPr>
          <a:lstStyle/>
          <a:p>
            <a:pPr lvl="0"/>
            <a:r>
              <a:rPr lang="en-US" sz="2000" b="1" dirty="0" smtClean="0">
                <a:solidFill>
                  <a:srgbClr val="002060"/>
                </a:solidFill>
                <a:latin typeface="Calibri" panose="020F0502020204030204" pitchFamily="34" charset="0"/>
                <a:ea typeface="Calibri" panose="020F0502020204030204" pitchFamily="34" charset="0"/>
                <a:cs typeface="Arial" panose="020B0604020202020204" pitchFamily="34" charset="0"/>
              </a:rPr>
              <a:t>3-4-2. </a:t>
            </a:r>
            <a:r>
              <a:rPr lang="fa-IR" altLang="fa-IR" sz="2000" b="1" dirty="0">
                <a:solidFill>
                  <a:srgbClr val="002060"/>
                </a:solidFill>
                <a:latin typeface="Calibri" panose="020F0502020204030204" pitchFamily="34" charset="0"/>
                <a:ea typeface="Calibri" panose="020F0502020204030204" pitchFamily="34" charset="0"/>
                <a:cs typeface="Arial" panose="020B0604020202020204" pitchFamily="34" charset="0"/>
              </a:rPr>
              <a:t>Banking </a:t>
            </a:r>
            <a:r>
              <a:rPr lang="fa-IR" altLang="fa-IR" sz="2000" b="1" dirty="0" smtClean="0">
                <a:solidFill>
                  <a:srgbClr val="002060"/>
                </a:solidFill>
                <a:latin typeface="Calibri" panose="020F0502020204030204" pitchFamily="34" charset="0"/>
                <a:ea typeface="Calibri" panose="020F0502020204030204" pitchFamily="34" charset="0"/>
                <a:cs typeface="Arial" panose="020B0604020202020204" pitchFamily="34" charset="0"/>
              </a:rPr>
              <a:t>Facilities</a:t>
            </a:r>
            <a:endParaRPr lang="fa-IR" sz="2000" b="1"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
        <p:nvSpPr>
          <p:cNvPr id="7" name="Title 3"/>
          <p:cNvSpPr txBox="1">
            <a:spLocks/>
          </p:cNvSpPr>
          <p:nvPr/>
        </p:nvSpPr>
        <p:spPr>
          <a:xfrm>
            <a:off x="92766" y="132521"/>
            <a:ext cx="6968835" cy="4247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b="1" dirty="0" smtClean="0">
                <a:solidFill>
                  <a:srgbClr val="002060"/>
                </a:solidFill>
                <a:latin typeface="Calibri" panose="020F0502020204030204" pitchFamily="34" charset="0"/>
                <a:ea typeface="Calibri" panose="020F0502020204030204" pitchFamily="34" charset="0"/>
                <a:cs typeface="Arial" panose="020B0604020202020204" pitchFamily="34" charset="0"/>
              </a:rPr>
              <a:t>3- Main Drivers of the petrochemical Industry in Iran</a:t>
            </a:r>
            <a:endParaRPr lang="fa-IR" sz="2400" b="1"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5792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8209" y="480141"/>
            <a:ext cx="3644348" cy="288485"/>
          </a:xfrm>
        </p:spPr>
        <p:txBody>
          <a:bodyPr>
            <a:noAutofit/>
          </a:bodyPr>
          <a:lstStyle/>
          <a:p>
            <a:pPr algn="ctr"/>
            <a:r>
              <a:rPr lang="en-US" sz="2000" b="1" dirty="0" smtClean="0"/>
              <a:t>Future projects till 2025 </a:t>
            </a:r>
            <a:endParaRPr lang="fa-IR" sz="2000" b="1" dirty="0"/>
          </a:p>
        </p:txBody>
      </p:sp>
      <p:graphicFrame>
        <p:nvGraphicFramePr>
          <p:cNvPr id="4" name="Table 3"/>
          <p:cNvGraphicFramePr>
            <a:graphicFrameLocks noGrp="1"/>
          </p:cNvGraphicFramePr>
          <p:nvPr>
            <p:extLst>
              <p:ext uri="{D42A27DB-BD31-4B8C-83A1-F6EECF244321}">
                <p14:modId xmlns:p14="http://schemas.microsoft.com/office/powerpoint/2010/main" val="253179082"/>
              </p:ext>
            </p:extLst>
          </p:nvPr>
        </p:nvGraphicFramePr>
        <p:xfrm>
          <a:off x="6560619" y="798235"/>
          <a:ext cx="5379740" cy="3916217"/>
        </p:xfrm>
        <a:graphic>
          <a:graphicData uri="http://schemas.openxmlformats.org/drawingml/2006/table">
            <a:tbl>
              <a:tblPr firstRow="1" bandRow="1">
                <a:effectLst>
                  <a:innerShdw blurRad="114300">
                    <a:prstClr val="black"/>
                  </a:innerShdw>
                </a:effectLst>
                <a:tableStyleId>{5940675A-B579-460E-94D1-54222C63F5DA}</a:tableStyleId>
              </a:tblPr>
              <a:tblGrid>
                <a:gridCol w="2544422">
                  <a:extLst>
                    <a:ext uri="{9D8B030D-6E8A-4147-A177-3AD203B41FA5}">
                      <a16:colId xmlns:a16="http://schemas.microsoft.com/office/drawing/2014/main" xmlns="" val="20002"/>
                    </a:ext>
                  </a:extLst>
                </a:gridCol>
                <a:gridCol w="1391060">
                  <a:extLst>
                    <a:ext uri="{9D8B030D-6E8A-4147-A177-3AD203B41FA5}">
                      <a16:colId xmlns:a16="http://schemas.microsoft.com/office/drawing/2014/main" xmlns="" val="20000"/>
                    </a:ext>
                  </a:extLst>
                </a:gridCol>
                <a:gridCol w="1444258">
                  <a:extLst>
                    <a:ext uri="{9D8B030D-6E8A-4147-A177-3AD203B41FA5}">
                      <a16:colId xmlns:a16="http://schemas.microsoft.com/office/drawing/2014/main" xmlns="" val="20001"/>
                    </a:ext>
                  </a:extLst>
                </a:gridCol>
              </a:tblGrid>
              <a:tr h="923965">
                <a:tc>
                  <a:txBody>
                    <a:bodyPr/>
                    <a:lstStyle/>
                    <a:p>
                      <a:pPr algn="ctr" rtl="0" fontAlgn="ctr"/>
                      <a:r>
                        <a:rPr lang="en-US" sz="2000" kern="1200" dirty="0" smtClean="0">
                          <a:solidFill>
                            <a:schemeClr val="bg1"/>
                          </a:solidFill>
                          <a:latin typeface="Times New Roman" panose="02020603050405020304" pitchFamily="18" charset="0"/>
                          <a:ea typeface="+mn-ea"/>
                          <a:cs typeface="Times New Roman" panose="02020603050405020304" pitchFamily="18" charset="0"/>
                        </a:rPr>
                        <a:t>Projects</a:t>
                      </a:r>
                      <a:endParaRPr lang="en-US" sz="2000" kern="1200" dirty="0">
                        <a:solidFill>
                          <a:schemeClr val="bg1"/>
                        </a:solidFill>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pPr algn="ctr" rtl="0"/>
                      <a:r>
                        <a:rPr lang="en-US" sz="1800" dirty="0" smtClean="0">
                          <a:solidFill>
                            <a:schemeClr val="bg1"/>
                          </a:solidFill>
                          <a:latin typeface="Times New Roman" panose="02020603050405020304" pitchFamily="18" charset="0"/>
                          <a:cs typeface="Times New Roman" panose="02020603050405020304" pitchFamily="18" charset="0"/>
                        </a:rPr>
                        <a:t>Nominal Capacity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bg1"/>
                          </a:solidFill>
                          <a:latin typeface="Times New Roman" panose="02020603050405020304" pitchFamily="18" charset="0"/>
                          <a:ea typeface="+mn-ea"/>
                          <a:cs typeface="Times New Roman" panose="02020603050405020304" pitchFamily="18" charset="0"/>
                        </a:rPr>
                        <a:t>(</a:t>
                      </a:r>
                      <a:r>
                        <a:rPr lang="en-US" sz="1600" kern="1200" dirty="0" err="1" smtClean="0">
                          <a:solidFill>
                            <a:schemeClr val="bg1"/>
                          </a:solidFill>
                          <a:latin typeface="Times New Roman" panose="02020603050405020304" pitchFamily="18" charset="0"/>
                          <a:ea typeface="+mn-ea"/>
                          <a:cs typeface="Times New Roman" panose="02020603050405020304" pitchFamily="18" charset="0"/>
                        </a:rPr>
                        <a:t>mn</a:t>
                      </a:r>
                      <a:r>
                        <a:rPr lang="en-US" sz="1600" kern="1200" dirty="0" smtClean="0">
                          <a:solidFill>
                            <a:schemeClr val="bg1"/>
                          </a:solidFill>
                          <a:latin typeface="Times New Roman" panose="02020603050405020304" pitchFamily="18" charset="0"/>
                          <a:ea typeface="+mn-ea"/>
                          <a:cs typeface="Times New Roman" panose="02020603050405020304" pitchFamily="18" charset="0"/>
                        </a:rPr>
                        <a:t> 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pPr algn="l" rtl="0"/>
                      <a:r>
                        <a:rPr lang="en-US" sz="1800" dirty="0" smtClean="0">
                          <a:solidFill>
                            <a:schemeClr val="bg1"/>
                          </a:solidFill>
                          <a:latin typeface="Times New Roman" panose="02020603050405020304" pitchFamily="18" charset="0"/>
                          <a:cs typeface="Times New Roman" panose="02020603050405020304" pitchFamily="18" charset="0"/>
                        </a:rPr>
                        <a:t>Investment</a:t>
                      </a:r>
                    </a:p>
                    <a:p>
                      <a:pPr algn="l" rtl="0"/>
                      <a:r>
                        <a:rPr lang="en-US" sz="1600" dirty="0" smtClean="0">
                          <a:solidFill>
                            <a:schemeClr val="bg1"/>
                          </a:solidFill>
                          <a:latin typeface="Times New Roman" panose="02020603050405020304" pitchFamily="18" charset="0"/>
                          <a:cs typeface="Times New Roman" panose="02020603050405020304" pitchFamily="18" charset="0"/>
                        </a:rPr>
                        <a:t>(USD$ </a:t>
                      </a:r>
                      <a:r>
                        <a:rPr lang="en-US" sz="1600" dirty="0" err="1" smtClean="0">
                          <a:solidFill>
                            <a:schemeClr val="bg1"/>
                          </a:solidFill>
                          <a:latin typeface="Times New Roman" panose="02020603050405020304" pitchFamily="18" charset="0"/>
                          <a:cs typeface="Times New Roman" panose="02020603050405020304" pitchFamily="18" charset="0"/>
                        </a:rPr>
                        <a:t>mn</a:t>
                      </a:r>
                      <a:r>
                        <a:rPr lang="en-US" sz="1600" dirty="0" smtClean="0">
                          <a:solidFill>
                            <a:schemeClr val="bg1"/>
                          </a:solidFill>
                          <a:latin typeface="Times New Roman" panose="02020603050405020304" pitchFamily="18" charset="0"/>
                          <a:cs typeface="Times New Roman" panose="02020603050405020304" pitchFamily="18" charset="0"/>
                        </a:rPr>
                        <a:t>)</a:t>
                      </a:r>
                      <a:endParaRPr lang="en-US" sz="1600" dirty="0">
                        <a:solidFill>
                          <a:schemeClr val="bg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10000"/>
                  </a:ext>
                </a:extLst>
              </a:tr>
              <a:tr h="441839">
                <a:tc>
                  <a:txBody>
                    <a:bodyPr/>
                    <a:lstStyle/>
                    <a:p>
                      <a:pPr algn="l" rtl="0" fontAlgn="b"/>
                      <a:r>
                        <a:rPr lang="en-US" sz="1800" b="1" i="0" u="none" strike="noStrike" dirty="0" smtClean="0">
                          <a:solidFill>
                            <a:srgbClr val="000000"/>
                          </a:solidFill>
                          <a:effectLst/>
                          <a:latin typeface="Times New Roman" panose="02020603050405020304" pitchFamily="18" charset="0"/>
                        </a:rPr>
                        <a:t> Urea </a:t>
                      </a:r>
                      <a:r>
                        <a:rPr lang="en-US" sz="1800" b="1" i="0" u="none" strike="noStrike" dirty="0">
                          <a:solidFill>
                            <a:srgbClr val="000000"/>
                          </a:solidFill>
                          <a:effectLst/>
                          <a:latin typeface="Times New Roman" panose="02020603050405020304" pitchFamily="18" charset="0"/>
                        </a:rPr>
                        <a:t>&amp; Ammonia</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2000" b="0" i="0" u="none" strike="noStrike" dirty="0">
                          <a:solidFill>
                            <a:srgbClr val="000000"/>
                          </a:solidFill>
                          <a:effectLst/>
                          <a:latin typeface="Times New Roman" panose="02020603050405020304" pitchFamily="18" charset="0"/>
                        </a:rPr>
                        <a:t>4.6</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2000" b="0" i="0" u="none" strike="noStrike" kern="1200" dirty="0">
                          <a:solidFill>
                            <a:srgbClr val="000000"/>
                          </a:solidFill>
                          <a:effectLst/>
                          <a:latin typeface="Times New Roman" panose="02020603050405020304" pitchFamily="18" charset="0"/>
                          <a:ea typeface="+mn-ea"/>
                          <a:cs typeface="+mn-cs"/>
                        </a:rPr>
                        <a:t>1540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2"/>
                  </a:ext>
                </a:extLst>
              </a:tr>
              <a:tr h="358688">
                <a:tc>
                  <a:txBody>
                    <a:bodyPr/>
                    <a:lstStyle/>
                    <a:p>
                      <a:pPr algn="l" rtl="0" fontAlgn="b"/>
                      <a:r>
                        <a:rPr lang="en-US" sz="1800" b="1" i="0" u="none" strike="noStrike" dirty="0" smtClean="0">
                          <a:solidFill>
                            <a:srgbClr val="000000"/>
                          </a:solidFill>
                          <a:effectLst/>
                          <a:latin typeface="Times New Roman" panose="02020603050405020304" pitchFamily="18" charset="0"/>
                        </a:rPr>
                        <a:t> Olefin </a:t>
                      </a:r>
                      <a:r>
                        <a:rPr lang="en-US" sz="1800" b="1" i="0" u="none" strike="noStrike" dirty="0">
                          <a:solidFill>
                            <a:srgbClr val="000000"/>
                          </a:solidFill>
                          <a:effectLst/>
                          <a:latin typeface="Times New Roman" panose="02020603050405020304" pitchFamily="18" charset="0"/>
                        </a:rPr>
                        <a:t>&amp; Aromatics</a:t>
                      </a: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2000" b="0" i="0" u="none" strike="noStrike" dirty="0">
                          <a:solidFill>
                            <a:srgbClr val="000000"/>
                          </a:solidFill>
                          <a:effectLst/>
                          <a:latin typeface="Times New Roman" panose="02020603050405020304" pitchFamily="18" charset="0"/>
                        </a:rPr>
                        <a:t>12</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2000" b="0" i="0" u="none" strike="noStrike" kern="1200" dirty="0">
                          <a:solidFill>
                            <a:srgbClr val="000000"/>
                          </a:solidFill>
                          <a:effectLst/>
                          <a:latin typeface="Times New Roman" panose="02020603050405020304" pitchFamily="18" charset="0"/>
                          <a:ea typeface="+mn-ea"/>
                          <a:cs typeface="+mn-cs"/>
                        </a:rPr>
                        <a:t>5731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3"/>
                  </a:ext>
                </a:extLst>
              </a:tr>
              <a:tr h="429076">
                <a:tc>
                  <a:txBody>
                    <a:bodyPr/>
                    <a:lstStyle/>
                    <a:p>
                      <a:r>
                        <a:rPr lang="en-US" sz="1800" b="1" i="0" u="none" strike="noStrike" dirty="0" smtClean="0">
                          <a:solidFill>
                            <a:srgbClr val="000000"/>
                          </a:solidFill>
                          <a:effectLst/>
                          <a:latin typeface="Times New Roman" panose="02020603050405020304" pitchFamily="18" charset="0"/>
                        </a:rPr>
                        <a:t> </a:t>
                      </a:r>
                      <a:r>
                        <a:rPr lang="en-US" sz="1800" b="1" i="0" u="none" strike="noStrike" kern="1200" dirty="0" smtClean="0">
                          <a:solidFill>
                            <a:srgbClr val="000000"/>
                          </a:solidFill>
                          <a:effectLst/>
                          <a:latin typeface="Times New Roman" panose="02020603050405020304" pitchFamily="18" charset="0"/>
                          <a:ea typeface="+mn-ea"/>
                          <a:cs typeface="+mn-cs"/>
                        </a:rPr>
                        <a:t>Propane </a:t>
                      </a:r>
                      <a:r>
                        <a:rPr lang="en-US" sz="1800" b="1" i="0" u="none" strike="noStrike" kern="1200" dirty="0" err="1" smtClean="0">
                          <a:solidFill>
                            <a:srgbClr val="000000"/>
                          </a:solidFill>
                          <a:effectLst/>
                          <a:latin typeface="Times New Roman" panose="02020603050405020304" pitchFamily="18" charset="0"/>
                          <a:ea typeface="+mn-ea"/>
                          <a:cs typeface="+mn-cs"/>
                        </a:rPr>
                        <a:t>DeHydrogenation</a:t>
                      </a:r>
                      <a:r>
                        <a:rPr lang="en-US" sz="1800" b="1" i="0" u="none" strike="noStrike" kern="1200" dirty="0" smtClean="0">
                          <a:solidFill>
                            <a:srgbClr val="000000"/>
                          </a:solidFill>
                          <a:effectLst/>
                          <a:latin typeface="Times New Roman" panose="02020603050405020304" pitchFamily="18" charset="0"/>
                          <a:ea typeface="+mn-ea"/>
                          <a:cs typeface="+mn-cs"/>
                        </a:rPr>
                        <a:t> (PDH)</a:t>
                      </a:r>
                      <a:endParaRPr lang="en-US" sz="18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2000" b="0" i="0" u="none" strike="noStrike" dirty="0">
                          <a:solidFill>
                            <a:srgbClr val="000000"/>
                          </a:solidFill>
                          <a:effectLst/>
                          <a:latin typeface="Times New Roman" panose="02020603050405020304" pitchFamily="18" charset="0"/>
                        </a:rPr>
                        <a:t>1.9</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2000" b="0" i="0" u="none" strike="noStrike" kern="1200" dirty="0">
                          <a:solidFill>
                            <a:srgbClr val="000000"/>
                          </a:solidFill>
                          <a:effectLst/>
                          <a:latin typeface="Times New Roman" panose="02020603050405020304" pitchFamily="18" charset="0"/>
                          <a:ea typeface="+mn-ea"/>
                          <a:cs typeface="+mn-cs"/>
                        </a:rPr>
                        <a:t>1161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4"/>
                  </a:ext>
                </a:extLst>
              </a:tr>
              <a:tr h="52786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1" i="0" u="none" strike="noStrike" kern="1200" dirty="0">
                          <a:solidFill>
                            <a:srgbClr val="000000"/>
                          </a:solidFill>
                          <a:effectLst/>
                          <a:latin typeface="Times New Roman" panose="02020603050405020304" pitchFamily="18" charset="0"/>
                          <a:ea typeface="+mn-ea"/>
                          <a:cs typeface="+mn-cs"/>
                        </a:rPr>
                        <a:t>GTO, </a:t>
                      </a:r>
                      <a:r>
                        <a:rPr lang="en-US" sz="1800" b="1" i="0" u="none" strike="noStrike" kern="1200" dirty="0" smtClean="0">
                          <a:solidFill>
                            <a:srgbClr val="000000"/>
                          </a:solidFill>
                          <a:effectLst/>
                          <a:latin typeface="Times New Roman" panose="02020603050405020304" pitchFamily="18" charset="0"/>
                          <a:ea typeface="+mn-ea"/>
                          <a:cs typeface="+mn-cs"/>
                        </a:rPr>
                        <a:t>GTPP</a:t>
                      </a:r>
                      <a:endParaRPr lang="en-US" sz="18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2000" b="0" i="0" u="none" strike="noStrike" dirty="0">
                          <a:solidFill>
                            <a:srgbClr val="000000"/>
                          </a:solidFill>
                          <a:effectLst/>
                          <a:latin typeface="Times New Roman" panose="02020603050405020304" pitchFamily="18" charset="0"/>
                        </a:rPr>
                        <a:t>27.9</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2000" b="0" i="0" u="none" strike="noStrike" kern="1200" dirty="0">
                          <a:solidFill>
                            <a:srgbClr val="000000"/>
                          </a:solidFill>
                          <a:effectLst/>
                          <a:latin typeface="Times New Roman" panose="02020603050405020304" pitchFamily="18" charset="0"/>
                          <a:ea typeface="+mn-ea"/>
                          <a:cs typeface="+mn-cs"/>
                        </a:rPr>
                        <a:t>12877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5"/>
                  </a:ext>
                </a:extLst>
              </a:tr>
              <a:tr h="36856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1" i="0" u="none" strike="noStrike" kern="1200" dirty="0">
                          <a:solidFill>
                            <a:srgbClr val="000000"/>
                          </a:solidFill>
                          <a:effectLst/>
                          <a:latin typeface="Times New Roman" panose="02020603050405020304" pitchFamily="18" charset="0"/>
                          <a:ea typeface="+mn-ea"/>
                          <a:cs typeface="+mn-cs"/>
                        </a:rPr>
                        <a:t>Polymer Projects</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000" b="0" i="0" u="none" strike="noStrike" dirty="0">
                          <a:solidFill>
                            <a:srgbClr val="000000"/>
                          </a:solidFill>
                          <a:effectLst/>
                          <a:latin typeface="Times New Roman" panose="02020603050405020304" pitchFamily="18" charset="0"/>
                        </a:rPr>
                        <a:t>5.1</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2000" b="0" i="0" u="none" strike="noStrike" kern="1200" dirty="0">
                          <a:solidFill>
                            <a:srgbClr val="000000"/>
                          </a:solidFill>
                          <a:effectLst/>
                          <a:latin typeface="Times New Roman" panose="02020603050405020304" pitchFamily="18" charset="0"/>
                          <a:ea typeface="+mn-ea"/>
                          <a:cs typeface="+mn-cs"/>
                        </a:rPr>
                        <a:t>4018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6"/>
                  </a:ext>
                </a:extLst>
              </a:tr>
              <a:tr h="36856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1" i="0" u="none" strike="noStrike" kern="1200" dirty="0" smtClean="0">
                          <a:solidFill>
                            <a:srgbClr val="000000"/>
                          </a:solidFill>
                          <a:effectLst/>
                          <a:latin typeface="Times New Roman" panose="02020603050405020304" pitchFamily="18" charset="0"/>
                          <a:ea typeface="+mn-ea"/>
                          <a:cs typeface="+mn-cs"/>
                        </a:rPr>
                        <a:t>Chemical </a:t>
                      </a:r>
                      <a:r>
                        <a:rPr lang="en-US" sz="1800" b="1" i="0" u="none" strike="noStrike" kern="1200" dirty="0">
                          <a:solidFill>
                            <a:srgbClr val="000000"/>
                          </a:solidFill>
                          <a:effectLst/>
                          <a:latin typeface="Times New Roman" panose="02020603050405020304" pitchFamily="18" charset="0"/>
                          <a:ea typeface="+mn-ea"/>
                          <a:cs typeface="+mn-cs"/>
                        </a:rPr>
                        <a:t>Projects</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000" b="0" i="0" u="none" strike="noStrike" dirty="0">
                          <a:solidFill>
                            <a:srgbClr val="000000"/>
                          </a:solidFill>
                          <a:effectLst/>
                          <a:latin typeface="Times New Roman" panose="02020603050405020304" pitchFamily="18" charset="0"/>
                        </a:rPr>
                        <a:t>10.6</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2000" b="0" i="0" u="none" strike="noStrike" kern="1200" dirty="0">
                          <a:solidFill>
                            <a:srgbClr val="000000"/>
                          </a:solidFill>
                          <a:effectLst/>
                          <a:latin typeface="Times New Roman" panose="02020603050405020304" pitchFamily="18" charset="0"/>
                          <a:ea typeface="+mn-ea"/>
                          <a:cs typeface="+mn-cs"/>
                        </a:rPr>
                        <a:t>6114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7"/>
                  </a:ext>
                </a:extLst>
              </a:tr>
              <a:tr h="36856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1" i="0" u="none" strike="noStrike" kern="1200" dirty="0" smtClean="0">
                          <a:solidFill>
                            <a:srgbClr val="000000"/>
                          </a:solidFill>
                          <a:effectLst/>
                          <a:latin typeface="Times New Roman" panose="02020603050405020304" pitchFamily="18" charset="0"/>
                          <a:ea typeface="+mn-ea"/>
                          <a:cs typeface="+mn-cs"/>
                        </a:rPr>
                        <a:t>Total</a:t>
                      </a:r>
                      <a:endParaRPr lang="en-US" sz="18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sz="2000" b="0" i="0" u="none" strike="noStrike" dirty="0" smtClean="0">
                          <a:solidFill>
                            <a:srgbClr val="000000"/>
                          </a:solidFill>
                          <a:effectLst/>
                          <a:latin typeface="Times New Roman" panose="02020603050405020304" pitchFamily="18" charset="0"/>
                        </a:rPr>
                        <a:t>62.1</a:t>
                      </a:r>
                      <a:endParaRPr lang="en-US" sz="2000" b="0"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2000" b="0" i="0" u="none" strike="noStrike" kern="1200" dirty="0" smtClean="0">
                          <a:solidFill>
                            <a:srgbClr val="000000"/>
                          </a:solidFill>
                          <a:effectLst/>
                          <a:latin typeface="Times New Roman" panose="02020603050405020304" pitchFamily="18" charset="0"/>
                          <a:ea typeface="+mn-ea"/>
                          <a:cs typeface="+mn-cs"/>
                        </a:rPr>
                        <a:t>31,441</a:t>
                      </a:r>
                      <a:endParaRPr lang="en-US" sz="20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8"/>
                  </a:ext>
                </a:extLst>
              </a:tr>
            </a:tbl>
          </a:graphicData>
        </a:graphic>
      </p:graphicFrame>
      <p:sp>
        <p:nvSpPr>
          <p:cNvPr id="13" name="Rectangle 12"/>
          <p:cNvSpPr/>
          <p:nvPr/>
        </p:nvSpPr>
        <p:spPr>
          <a:xfrm>
            <a:off x="154757" y="95827"/>
            <a:ext cx="5962880" cy="52855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3200" dirty="0" smtClean="0">
                <a:solidFill>
                  <a:schemeClr val="tx1"/>
                </a:solidFill>
                <a:latin typeface="Britannic Bold" panose="020B0903060703020204" pitchFamily="34" charset="0"/>
                <a:cs typeface="+mj-cs"/>
              </a:rPr>
              <a:t>4. Future Projects</a:t>
            </a:r>
            <a:endParaRPr lang="fa-IR" sz="2000" dirty="0">
              <a:solidFill>
                <a:schemeClr val="tx1"/>
              </a:solidFill>
              <a:latin typeface="Britannic Bold" panose="020B0903060703020204" pitchFamily="34" charset="0"/>
              <a:cs typeface="+mj-cs"/>
            </a:endParaRPr>
          </a:p>
        </p:txBody>
      </p:sp>
      <p:pic>
        <p:nvPicPr>
          <p:cNvPr id="14" name="Picture 13"/>
          <p:cNvPicPr>
            <a:picLocks noChangeAspect="1"/>
          </p:cNvPicPr>
          <p:nvPr/>
        </p:nvPicPr>
        <p:blipFill>
          <a:blip r:embed="rId2"/>
          <a:stretch>
            <a:fillRect/>
          </a:stretch>
        </p:blipFill>
        <p:spPr>
          <a:xfrm>
            <a:off x="11687775" y="-40005"/>
            <a:ext cx="504225" cy="538493"/>
          </a:xfrm>
          <a:prstGeom prst="rect">
            <a:avLst/>
          </a:prstGeom>
          <a:ln>
            <a:noFill/>
          </a:ln>
          <a:effectLst>
            <a:softEdge rad="112500"/>
          </a:effectLst>
        </p:spPr>
      </p:pic>
      <p:cxnSp>
        <p:nvCxnSpPr>
          <p:cNvPr id="5" name="Straight Connector 4"/>
          <p:cNvCxnSpPr/>
          <p:nvPr/>
        </p:nvCxnSpPr>
        <p:spPr>
          <a:xfrm>
            <a:off x="6567601" y="1722783"/>
            <a:ext cx="0" cy="1311965"/>
          </a:xfrm>
          <a:prstGeom prst="line">
            <a:avLst/>
          </a:prstGeom>
          <a:ln w="28575">
            <a:solidFill>
              <a:schemeClr val="bg1">
                <a:lumMod val="50000"/>
              </a:schemeClr>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6512419" y="4740956"/>
            <a:ext cx="1393556" cy="2862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dirty="0" smtClean="0"/>
              <a:t>So</a:t>
            </a:r>
            <a:r>
              <a:rPr lang="en-US" sz="1400" b="1" dirty="0"/>
              <a:t>u</a:t>
            </a:r>
            <a:r>
              <a:rPr lang="en-US" sz="1400" b="1" dirty="0" smtClean="0"/>
              <a:t>rce: </a:t>
            </a:r>
            <a:r>
              <a:rPr lang="en-US" sz="1400" dirty="0" smtClean="0"/>
              <a:t>NPC</a:t>
            </a:r>
            <a:endParaRPr lang="fa-IR" sz="1400"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p:txBody>
      </p:sp>
      <p:grpSp>
        <p:nvGrpSpPr>
          <p:cNvPr id="6" name="Group 5"/>
          <p:cNvGrpSpPr/>
          <p:nvPr/>
        </p:nvGrpSpPr>
        <p:grpSpPr>
          <a:xfrm>
            <a:off x="265043" y="901812"/>
            <a:ext cx="6194367" cy="4016299"/>
            <a:chOff x="159566" y="2864199"/>
            <a:chExt cx="6194367" cy="4016299"/>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60775" y="3233531"/>
              <a:ext cx="6022935" cy="3156599"/>
            </a:xfrm>
            <a:prstGeom prst="rect">
              <a:avLst/>
            </a:prstGeom>
          </p:spPr>
        </p:pic>
        <p:sp>
          <p:nvSpPr>
            <p:cNvPr id="10" name="Title 1"/>
            <p:cNvSpPr txBox="1">
              <a:spLocks/>
            </p:cNvSpPr>
            <p:nvPr/>
          </p:nvSpPr>
          <p:spPr>
            <a:xfrm>
              <a:off x="159566" y="6594266"/>
              <a:ext cx="1393556" cy="2862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dirty="0" smtClean="0"/>
                <a:t>So</a:t>
              </a:r>
              <a:r>
                <a:rPr lang="en-US" sz="1400" b="1" dirty="0"/>
                <a:t>u</a:t>
              </a:r>
              <a:r>
                <a:rPr lang="en-US" sz="1400" b="1" dirty="0" smtClean="0"/>
                <a:t>rce: </a:t>
              </a:r>
              <a:r>
                <a:rPr lang="en-US" sz="1400" dirty="0" smtClean="0"/>
                <a:t>NPC</a:t>
              </a:r>
              <a:endParaRPr lang="fa-IR" sz="1400"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15" name="TextBox 14"/>
            <p:cNvSpPr txBox="1"/>
            <p:nvPr/>
          </p:nvSpPr>
          <p:spPr>
            <a:xfrm>
              <a:off x="260775" y="2864199"/>
              <a:ext cx="6093158" cy="369332"/>
            </a:xfrm>
            <a:prstGeom prst="rect">
              <a:avLst/>
            </a:prstGeom>
            <a:noFill/>
          </p:spPr>
          <p:txBody>
            <a:bodyPr wrap="square" rtlCol="1">
              <a:spAutoFit/>
            </a:bodyPr>
            <a:lstStyle/>
            <a:p>
              <a:r>
                <a:rPr lang="en-US" b="1" dirty="0" smtClean="0">
                  <a:solidFill>
                    <a:schemeClr val="accent6">
                      <a:lumMod val="50000"/>
                    </a:schemeClr>
                  </a:solidFill>
                </a:rPr>
                <a:t>Iran’s Petrochemical Capacity Growth through Future Projects</a:t>
              </a:r>
              <a:endParaRPr lang="fa-IR" b="1" dirty="0">
                <a:solidFill>
                  <a:schemeClr val="accent6">
                    <a:lumMod val="50000"/>
                  </a:schemeClr>
                </a:solidFill>
              </a:endParaRPr>
            </a:p>
          </p:txBody>
        </p:sp>
      </p:grpSp>
      <p:sp>
        <p:nvSpPr>
          <p:cNvPr id="8" name="Rectangle 7"/>
          <p:cNvSpPr/>
          <p:nvPr/>
        </p:nvSpPr>
        <p:spPr>
          <a:xfrm>
            <a:off x="265043" y="834886"/>
            <a:ext cx="6194367" cy="375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30195" y="5050234"/>
            <a:ext cx="10872692" cy="830997"/>
          </a:xfrm>
          <a:prstGeom prst="rect">
            <a:avLst/>
          </a:prstGeom>
          <a:noFill/>
        </p:spPr>
        <p:txBody>
          <a:bodyPr wrap="square" rtlCol="1">
            <a:spAutoFit/>
          </a:bodyPr>
          <a:lstStyle/>
          <a:p>
            <a:pPr marL="342900" indent="-342900">
              <a:buClr>
                <a:srgbClr val="C00000"/>
              </a:buClr>
              <a:buFont typeface="Wingdings" panose="05000000000000000000" pitchFamily="2" charset="2"/>
              <a:buChar char="§"/>
            </a:pPr>
            <a:r>
              <a:rPr lang="en-US" sz="2400" dirty="0" smtClean="0"/>
              <a:t>There are about 46 petrochemical projects targeted for 2025 and expected to cost USD$31.5. </a:t>
            </a:r>
          </a:p>
        </p:txBody>
      </p:sp>
      <p:sp>
        <p:nvSpPr>
          <p:cNvPr id="17" name="TextBox 16"/>
          <p:cNvSpPr txBox="1"/>
          <p:nvPr/>
        </p:nvSpPr>
        <p:spPr>
          <a:xfrm>
            <a:off x="657021" y="5881231"/>
            <a:ext cx="10845866" cy="461665"/>
          </a:xfrm>
          <a:prstGeom prst="rect">
            <a:avLst/>
          </a:prstGeom>
          <a:noFill/>
        </p:spPr>
        <p:txBody>
          <a:bodyPr wrap="square" rtlCol="1">
            <a:spAutoFit/>
          </a:bodyPr>
          <a:lstStyle/>
          <a:p>
            <a:pPr marL="342900" indent="-342900">
              <a:buClr>
                <a:srgbClr val="C00000"/>
              </a:buClr>
              <a:buFont typeface="Wingdings" panose="05000000000000000000" pitchFamily="2" charset="2"/>
              <a:buChar char="§"/>
            </a:pPr>
            <a:r>
              <a:rPr lang="en-US" sz="2400" dirty="0" smtClean="0"/>
              <a:t>It is estimated that the net annual revenue of the projects to be USD $ 17.8 bn.  </a:t>
            </a:r>
            <a:endParaRPr lang="fa-IR" sz="2400" dirty="0"/>
          </a:p>
        </p:txBody>
      </p:sp>
    </p:spTree>
    <p:extLst>
      <p:ext uri="{BB962C8B-B14F-4D97-AF65-F5344CB8AC3E}">
        <p14:creationId xmlns:p14="http://schemas.microsoft.com/office/powerpoint/2010/main" val="898221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062252" cy="1325563"/>
          </a:xfrm>
        </p:spPr>
        <p:txBody>
          <a:bodyPr>
            <a:normAutofit/>
          </a:bodyPr>
          <a:lstStyle/>
          <a:p>
            <a:pPr marL="363538" indent="-9525"/>
            <a:r>
              <a:rPr lang="en-US" sz="4000" b="1" dirty="0" smtClean="0"/>
              <a:t>5. Concluding Remarks: </a:t>
            </a:r>
            <a:r>
              <a:rPr lang="en-US" dirty="0" smtClean="0"/>
              <a:t/>
            </a:r>
            <a:br>
              <a:rPr lang="en-US" dirty="0" smtClean="0"/>
            </a:br>
            <a:r>
              <a:rPr lang="en-US" sz="3200" b="1" dirty="0">
                <a:solidFill>
                  <a:schemeClr val="accent5">
                    <a:lumMod val="50000"/>
                  </a:schemeClr>
                </a:solidFill>
              </a:rPr>
              <a:t>5-1</a:t>
            </a:r>
            <a:r>
              <a:rPr lang="en-US" sz="3200" b="1" dirty="0" smtClean="0">
                <a:solidFill>
                  <a:schemeClr val="accent5">
                    <a:lumMod val="50000"/>
                  </a:schemeClr>
                </a:solidFill>
              </a:rPr>
              <a:t>. Why Petrochemicals as an strategic industry in Iran</a:t>
            </a:r>
            <a:endParaRPr lang="fa-IR" sz="3200" b="1" dirty="0">
              <a:solidFill>
                <a:schemeClr val="accent5">
                  <a:lumMod val="50000"/>
                </a:schemeClr>
              </a:solidFill>
            </a:endParaRPr>
          </a:p>
        </p:txBody>
      </p:sp>
      <p:sp>
        <p:nvSpPr>
          <p:cNvPr id="3" name="Rectangle 2"/>
          <p:cNvSpPr/>
          <p:nvPr/>
        </p:nvSpPr>
        <p:spPr>
          <a:xfrm>
            <a:off x="4911212" y="1512542"/>
            <a:ext cx="6936150" cy="2862322"/>
          </a:xfrm>
          <a:prstGeom prst="rect">
            <a:avLst/>
          </a:prstGeom>
        </p:spPr>
        <p:txBody>
          <a:bodyPr wrap="square">
            <a:spAutoFit/>
          </a:bodyPr>
          <a:lstStyle/>
          <a:p>
            <a:r>
              <a:rPr lang="en-US" altLang="ko-KR" b="1" dirty="0">
                <a:latin typeface="Arial" panose="020B0604020202020204" pitchFamily="34" charset="0"/>
                <a:cs typeface="Arial" panose="020B0604020202020204" pitchFamily="34" charset="0"/>
              </a:rPr>
              <a:t>a. Advantages associated with petrochemical industry in Iran:</a:t>
            </a:r>
          </a:p>
          <a:p>
            <a:pPr marL="271463"/>
            <a:r>
              <a:rPr lang="en-US" altLang="ko-KR" dirty="0">
                <a:latin typeface="Arial" panose="020B0604020202020204" pitchFamily="34" charset="0"/>
                <a:cs typeface="Arial" panose="020B0604020202020204" pitchFamily="34" charset="0"/>
              </a:rPr>
              <a:t>Iran’s privileged position in terms of hydrocarbon feedstock, demand potentials as well as access to open waters makes petrochemical industry as an undeniable source of value creation in Iran economy. </a:t>
            </a:r>
          </a:p>
          <a:p>
            <a:pPr marL="271463"/>
            <a:endParaRPr lang="en-US" altLang="ko-KR" dirty="0">
              <a:latin typeface="Arial" panose="020B0604020202020204" pitchFamily="34" charset="0"/>
              <a:cs typeface="Arial" panose="020B0604020202020204" pitchFamily="34" charset="0"/>
            </a:endParaRPr>
          </a:p>
          <a:p>
            <a:r>
              <a:rPr lang="en-US" altLang="ko-KR" b="1" dirty="0">
                <a:latin typeface="Arial" panose="020B0604020202020204" pitchFamily="34" charset="0"/>
                <a:cs typeface="Arial" panose="020B0604020202020204" pitchFamily="34" charset="0"/>
              </a:rPr>
              <a:t>b. Contribution of petrochemical industry to Iran economy:</a:t>
            </a:r>
          </a:p>
          <a:p>
            <a:pPr marL="271463"/>
            <a:r>
              <a:rPr lang="en-US" altLang="ko-KR" dirty="0">
                <a:latin typeface="Arial" panose="020B0604020202020204" pitchFamily="34" charset="0"/>
                <a:cs typeface="Arial" panose="020B0604020202020204" pitchFamily="34" charset="0"/>
              </a:rPr>
              <a:t>petrochemical industry is regarded as the industrial growth driver in Iran; accounting for 27% of manufacturing value added as well as 48% of manufacturing export revenues</a:t>
            </a:r>
            <a:r>
              <a:rPr lang="en-US" altLang="ko-KR" dirty="0" smtClean="0">
                <a:latin typeface="Arial" panose="020B0604020202020204" pitchFamily="34" charset="0"/>
                <a:cs typeface="Arial" panose="020B0604020202020204" pitchFamily="34" charset="0"/>
              </a:rPr>
              <a:t>.</a:t>
            </a:r>
            <a:endParaRPr lang="en-US" altLang="ko-K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904058" y="1696317"/>
            <a:ext cx="3809524" cy="2419048"/>
          </a:xfrm>
          <a:prstGeom prst="rect">
            <a:avLst/>
          </a:prstGeom>
        </p:spPr>
      </p:pic>
      <p:sp>
        <p:nvSpPr>
          <p:cNvPr id="5" name="Rectangle 4"/>
          <p:cNvSpPr/>
          <p:nvPr/>
        </p:nvSpPr>
        <p:spPr>
          <a:xfrm>
            <a:off x="721667" y="4561843"/>
            <a:ext cx="10973803" cy="1754326"/>
          </a:xfrm>
          <a:prstGeom prst="rect">
            <a:avLst/>
          </a:prstGeom>
        </p:spPr>
        <p:txBody>
          <a:bodyPr wrap="square">
            <a:spAutoFit/>
          </a:bodyPr>
          <a:lstStyle/>
          <a:p>
            <a:r>
              <a:rPr lang="en-US" altLang="ko-KR" b="1" dirty="0" smtClean="0">
                <a:latin typeface="Arial" panose="020B0604020202020204" pitchFamily="34" charset="0"/>
                <a:cs typeface="Arial" panose="020B0604020202020204" pitchFamily="34" charset="0"/>
              </a:rPr>
              <a:t>c</a:t>
            </a:r>
            <a:r>
              <a:rPr lang="en-US" altLang="ko-KR" b="1" dirty="0">
                <a:latin typeface="Arial" panose="020B0604020202020204" pitchFamily="34" charset="0"/>
                <a:cs typeface="Arial" panose="020B0604020202020204" pitchFamily="34" charset="0"/>
              </a:rPr>
              <a:t>. Underutilized opportunities:</a:t>
            </a:r>
          </a:p>
          <a:p>
            <a:pPr marL="271463"/>
            <a:r>
              <a:rPr lang="en-US" altLang="ko-KR" dirty="0">
                <a:latin typeface="Arial" panose="020B0604020202020204" pitchFamily="34" charset="0"/>
                <a:cs typeface="Arial" panose="020B0604020202020204" pitchFamily="34" charset="0"/>
              </a:rPr>
              <a:t>despite feedstock advantages and huge investment to petrochemical facilities, still there is rather low terms of trade resulted in Iran’s trade markets. This is mainly due to the high concentration of production and export basket on bulk and low value products. </a:t>
            </a:r>
          </a:p>
          <a:p>
            <a:pPr marL="271463"/>
            <a:r>
              <a:rPr lang="en-US" altLang="ko-KR" dirty="0">
                <a:latin typeface="Arial" panose="020B0604020202020204" pitchFamily="34" charset="0"/>
                <a:cs typeface="Arial" panose="020B0604020202020204" pitchFamily="34" charset="0"/>
              </a:rPr>
              <a:t>All mentioned above brings policymakers to the necessity of reconsideration on the way of value chain extension in the industry.</a:t>
            </a:r>
            <a:endParaRPr lang="fa-IR" dirty="0"/>
          </a:p>
        </p:txBody>
      </p:sp>
      <p:sp>
        <p:nvSpPr>
          <p:cNvPr id="6" name="Rectangle 5"/>
          <p:cNvSpPr/>
          <p:nvPr/>
        </p:nvSpPr>
        <p:spPr>
          <a:xfrm>
            <a:off x="309282" y="185457"/>
            <a:ext cx="11447928" cy="636045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989959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55"/>
            <a:ext cx="12192000" cy="6871855"/>
          </a:xfrm>
          <a:prstGeom prst="rect">
            <a:avLst/>
          </a:prstGeom>
        </p:spPr>
      </p:pic>
      <p:sp>
        <p:nvSpPr>
          <p:cNvPr id="5" name="Title 1"/>
          <p:cNvSpPr>
            <a:spLocks noGrp="1"/>
          </p:cNvSpPr>
          <p:nvPr>
            <p:ph type="title"/>
          </p:nvPr>
        </p:nvSpPr>
        <p:spPr>
          <a:xfrm>
            <a:off x="0" y="0"/>
            <a:ext cx="10171043" cy="669452"/>
          </a:xfrm>
        </p:spPr>
        <p:txBody>
          <a:bodyPr>
            <a:normAutofit fontScale="90000"/>
          </a:bodyPr>
          <a:lstStyle/>
          <a:p>
            <a:pPr algn="l"/>
            <a:r>
              <a:rPr lang="en-US" b="1" dirty="0" smtClean="0">
                <a:solidFill>
                  <a:srgbClr val="FCE855"/>
                </a:solidFill>
                <a:latin typeface="Britannic Bold" panose="020B0903060703020204" pitchFamily="34" charset="0"/>
                <a:cs typeface="+mn-cs"/>
              </a:rPr>
              <a:t>Contents:</a:t>
            </a:r>
            <a:endParaRPr lang="en-US" b="1" dirty="0">
              <a:solidFill>
                <a:srgbClr val="FCE855"/>
              </a:solidFill>
              <a:latin typeface="Britannic Bold" panose="020B0903060703020204" pitchFamily="34" charset="0"/>
              <a:cs typeface="+mn-cs"/>
            </a:endParaRPr>
          </a:p>
        </p:txBody>
      </p:sp>
      <p:sp>
        <p:nvSpPr>
          <p:cNvPr id="6" name="Rectangle 5"/>
          <p:cNvSpPr/>
          <p:nvPr/>
        </p:nvSpPr>
        <p:spPr>
          <a:xfrm>
            <a:off x="570612" y="561767"/>
            <a:ext cx="5525388" cy="400110"/>
          </a:xfrm>
          <a:prstGeom prst="rect">
            <a:avLst/>
          </a:prstGeom>
        </p:spPr>
        <p:txBody>
          <a:bodyPr wrap="square">
            <a:spAutoFit/>
          </a:bodyPr>
          <a:lstStyle/>
          <a:p>
            <a:pPr algn="just"/>
            <a:r>
              <a:rPr lang="en-US" sz="2000" b="1" dirty="0" smtClean="0">
                <a:solidFill>
                  <a:srgbClr val="F0F3D6"/>
                </a:solidFill>
                <a:latin typeface="Calibri" panose="020F0502020204030204" pitchFamily="34" charset="0"/>
                <a:ea typeface="Calibri" panose="020F0502020204030204" pitchFamily="34" charset="0"/>
                <a:cs typeface="+mj-cs"/>
              </a:rPr>
              <a:t>1- </a:t>
            </a:r>
            <a:r>
              <a:rPr lang="en-US" sz="2000" b="1" dirty="0">
                <a:solidFill>
                  <a:srgbClr val="F0F3D6"/>
                </a:solidFill>
                <a:latin typeface="Calibri" panose="020F0502020204030204" pitchFamily="34" charset="0"/>
                <a:ea typeface="Calibri" panose="020F0502020204030204" pitchFamily="34" charset="0"/>
                <a:cs typeface="+mj-cs"/>
              </a:rPr>
              <a:t>Petrochemical Industry in Iran</a:t>
            </a:r>
            <a:endParaRPr lang="fa-IR" sz="2000" b="1" dirty="0">
              <a:solidFill>
                <a:srgbClr val="F0F3D6"/>
              </a:solidFill>
              <a:cs typeface="+mj-cs"/>
            </a:endParaRPr>
          </a:p>
        </p:txBody>
      </p:sp>
      <p:sp>
        <p:nvSpPr>
          <p:cNvPr id="8" name="Rectangle 7"/>
          <p:cNvSpPr/>
          <p:nvPr/>
        </p:nvSpPr>
        <p:spPr>
          <a:xfrm>
            <a:off x="3511941" y="1326786"/>
            <a:ext cx="6606093" cy="400110"/>
          </a:xfrm>
          <a:prstGeom prst="rect">
            <a:avLst/>
          </a:prstGeom>
        </p:spPr>
        <p:txBody>
          <a:bodyPr wrap="square">
            <a:spAutoFit/>
          </a:bodyPr>
          <a:lstStyle/>
          <a:p>
            <a:pPr algn="just"/>
            <a:r>
              <a:rPr lang="en-US" sz="2000" b="1" dirty="0" smtClean="0">
                <a:solidFill>
                  <a:srgbClr val="F0F3D6"/>
                </a:solidFill>
                <a:latin typeface="Calibri" panose="020F0502020204030204" pitchFamily="34" charset="0"/>
                <a:ea typeface="Calibri" panose="020F0502020204030204" pitchFamily="34" charset="0"/>
                <a:cs typeface="Arial" panose="020B0604020202020204" pitchFamily="34" charset="0"/>
              </a:rPr>
              <a:t>3- </a:t>
            </a:r>
            <a:r>
              <a:rPr lang="en-US" sz="2000" b="1" dirty="0">
                <a:solidFill>
                  <a:srgbClr val="F0F3D6"/>
                </a:solidFill>
                <a:latin typeface="Calibri" panose="020F0502020204030204" pitchFamily="34" charset="0"/>
                <a:ea typeface="Calibri" panose="020F0502020204030204" pitchFamily="34" charset="0"/>
                <a:cs typeface="Arial" panose="020B0604020202020204" pitchFamily="34" charset="0"/>
              </a:rPr>
              <a:t>Main Drivers of the petrochemical Industry in Iran</a:t>
            </a:r>
            <a:endParaRPr lang="fa-IR" sz="2000" b="1" dirty="0">
              <a:solidFill>
                <a:srgbClr val="F0F3D6"/>
              </a:solidFill>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5251231" y="1878988"/>
            <a:ext cx="6068727" cy="400110"/>
          </a:xfrm>
          <a:prstGeom prst="rect">
            <a:avLst/>
          </a:prstGeom>
        </p:spPr>
        <p:txBody>
          <a:bodyPr wrap="square">
            <a:spAutoFit/>
          </a:bodyPr>
          <a:lstStyle/>
          <a:p>
            <a:pPr algn="just"/>
            <a:r>
              <a:rPr lang="en-US" sz="2000" b="1" dirty="0" smtClean="0">
                <a:solidFill>
                  <a:srgbClr val="FFFF00"/>
                </a:solidFill>
                <a:latin typeface="Calibri" panose="020F0502020204030204" pitchFamily="34" charset="0"/>
                <a:ea typeface="Calibri" panose="020F0502020204030204" pitchFamily="34" charset="0"/>
                <a:cs typeface="Arial" panose="020B0604020202020204" pitchFamily="34" charset="0"/>
              </a:rPr>
              <a:t>4- future projects</a:t>
            </a:r>
            <a:endParaRPr lang="fa-IR" sz="2000" b="1" dirty="0">
              <a:solidFill>
                <a:srgbClr val="FFFF00"/>
              </a:solidFill>
            </a:endParaRPr>
          </a:p>
        </p:txBody>
      </p:sp>
      <p:sp>
        <p:nvSpPr>
          <p:cNvPr id="10" name="Rectangle 9"/>
          <p:cNvSpPr/>
          <p:nvPr/>
        </p:nvSpPr>
        <p:spPr>
          <a:xfrm>
            <a:off x="5689128" y="2454610"/>
            <a:ext cx="5445300" cy="400110"/>
          </a:xfrm>
          <a:prstGeom prst="rect">
            <a:avLst/>
          </a:prstGeom>
        </p:spPr>
        <p:txBody>
          <a:bodyPr wrap="square">
            <a:spAutoFit/>
          </a:bodyPr>
          <a:lstStyle/>
          <a:p>
            <a:pPr algn="just" rtl="0"/>
            <a:r>
              <a:rPr lang="en-US" sz="2000" b="1" dirty="0" smtClean="0">
                <a:solidFill>
                  <a:srgbClr val="F0F3D6"/>
                </a:solidFill>
                <a:latin typeface="Calibri" panose="020F0502020204030204" pitchFamily="34" charset="0"/>
                <a:ea typeface="Calibri" panose="020F0502020204030204" pitchFamily="34" charset="0"/>
                <a:cs typeface="Arial" panose="020B0604020202020204" pitchFamily="34" charset="0"/>
              </a:rPr>
              <a:t>5- </a:t>
            </a:r>
            <a:r>
              <a:rPr lang="en-US" sz="2000" b="1" dirty="0">
                <a:solidFill>
                  <a:srgbClr val="F0F3D6"/>
                </a:solidFill>
                <a:latin typeface="Calibri" panose="020F0502020204030204" pitchFamily="34" charset="0"/>
                <a:ea typeface="Calibri" panose="020F0502020204030204" pitchFamily="34" charset="0"/>
                <a:cs typeface="Arial" panose="020B0604020202020204" pitchFamily="34" charset="0"/>
              </a:rPr>
              <a:t>Concluding Remarks and Cooperation </a:t>
            </a:r>
            <a:r>
              <a:rPr lang="en-US" sz="2000" b="1" dirty="0" smtClean="0">
                <a:solidFill>
                  <a:srgbClr val="F0F3D6"/>
                </a:solidFill>
                <a:latin typeface="Calibri" panose="020F0502020204030204" pitchFamily="34" charset="0"/>
                <a:ea typeface="Calibri" panose="020F0502020204030204" pitchFamily="34" charset="0"/>
                <a:cs typeface="Arial" panose="020B0604020202020204" pitchFamily="34" charset="0"/>
              </a:rPr>
              <a:t>Fields</a:t>
            </a:r>
            <a:endParaRPr lang="fa-IR" sz="2000" b="1" dirty="0">
              <a:solidFill>
                <a:srgbClr val="F0F3D6"/>
              </a:solidFill>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1948185" y="944277"/>
            <a:ext cx="6606093" cy="400110"/>
          </a:xfrm>
          <a:prstGeom prst="rect">
            <a:avLst/>
          </a:prstGeom>
        </p:spPr>
        <p:txBody>
          <a:bodyPr wrap="square">
            <a:spAutoFit/>
          </a:bodyPr>
          <a:lstStyle/>
          <a:p>
            <a:pPr algn="just"/>
            <a:r>
              <a:rPr lang="en-US" sz="2000" b="1" dirty="0">
                <a:solidFill>
                  <a:srgbClr val="FFFF00"/>
                </a:solidFill>
                <a:latin typeface="Calibri" panose="020F0502020204030204" pitchFamily="34" charset="0"/>
                <a:ea typeface="Calibri" panose="020F0502020204030204" pitchFamily="34" charset="0"/>
                <a:cs typeface="Arial" panose="020B0604020202020204" pitchFamily="34" charset="0"/>
              </a:rPr>
              <a:t>2- Petrochemical value chain in Iran</a:t>
            </a:r>
            <a:endParaRPr lang="fa-IR" sz="2000" b="1" dirty="0">
              <a:solidFill>
                <a:srgbClr val="FFFF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7058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687775" y="-40005"/>
            <a:ext cx="504225" cy="538493"/>
          </a:xfrm>
          <a:prstGeom prst="rect">
            <a:avLst/>
          </a:prstGeom>
          <a:ln>
            <a:noFill/>
          </a:ln>
          <a:effectLst>
            <a:softEdge rad="112500"/>
          </a:effectLst>
        </p:spPr>
      </p:pic>
      <p:grpSp>
        <p:nvGrpSpPr>
          <p:cNvPr id="11" name="Group 10"/>
          <p:cNvGrpSpPr/>
          <p:nvPr/>
        </p:nvGrpSpPr>
        <p:grpSpPr>
          <a:xfrm>
            <a:off x="353625" y="56517"/>
            <a:ext cx="11289807" cy="6618338"/>
            <a:chOff x="239848" y="16909"/>
            <a:chExt cx="11289807" cy="6618338"/>
          </a:xfrm>
        </p:grpSpPr>
        <p:pic>
          <p:nvPicPr>
            <p:cNvPr id="4" name="Picture 3"/>
            <p:cNvPicPr>
              <a:picLocks noChangeAspect="1"/>
            </p:cNvPicPr>
            <p:nvPr/>
          </p:nvPicPr>
          <p:blipFill>
            <a:blip r:embed="rId3"/>
            <a:stretch>
              <a:fillRect/>
            </a:stretch>
          </p:blipFill>
          <p:spPr>
            <a:xfrm>
              <a:off x="239848" y="1108055"/>
              <a:ext cx="5548656" cy="5527192"/>
            </a:xfrm>
            <a:prstGeom prst="rect">
              <a:avLst/>
            </a:prstGeom>
          </p:spPr>
        </p:pic>
        <p:sp>
          <p:nvSpPr>
            <p:cNvPr id="8" name="Title 1"/>
            <p:cNvSpPr txBox="1">
              <a:spLocks/>
            </p:cNvSpPr>
            <p:nvPr/>
          </p:nvSpPr>
          <p:spPr>
            <a:xfrm>
              <a:off x="467403" y="16909"/>
              <a:ext cx="110622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7188" indent="-357188"/>
              <a:r>
                <a:rPr lang="en-US" sz="3600" b="1" dirty="0" smtClean="0"/>
                <a:t>5. Concluding Remarks: </a:t>
              </a:r>
              <a:r>
                <a:rPr lang="en-US" sz="4000" dirty="0" smtClean="0"/>
                <a:t/>
              </a:r>
              <a:br>
                <a:rPr lang="en-US" sz="4000" dirty="0" smtClean="0"/>
              </a:br>
              <a:r>
                <a:rPr lang="en-US" sz="2800" dirty="0"/>
                <a:t>5-2. Future </a:t>
              </a:r>
              <a:r>
                <a:rPr lang="en-US" sz="2800" dirty="0" smtClean="0"/>
                <a:t>roads: SWOT analysis</a:t>
              </a:r>
              <a:endParaRPr lang="fa-IR" sz="1800" b="1" dirty="0">
                <a:solidFill>
                  <a:schemeClr val="accent5">
                    <a:lumMod val="50000"/>
                  </a:schemeClr>
                </a:solidFill>
              </a:endParaRPr>
            </a:p>
          </p:txBody>
        </p:sp>
        <p:pic>
          <p:nvPicPr>
            <p:cNvPr id="10" name="Picture 9"/>
            <p:cNvPicPr>
              <a:picLocks noChangeAspect="1"/>
            </p:cNvPicPr>
            <p:nvPr/>
          </p:nvPicPr>
          <p:blipFill>
            <a:blip r:embed="rId4"/>
            <a:stretch>
              <a:fillRect/>
            </a:stretch>
          </p:blipFill>
          <p:spPr>
            <a:xfrm>
              <a:off x="5901592" y="973791"/>
              <a:ext cx="5514975" cy="5572125"/>
            </a:xfrm>
            <a:prstGeom prst="rect">
              <a:avLst/>
            </a:prstGeom>
          </p:spPr>
        </p:pic>
      </p:grpSp>
      <p:sp>
        <p:nvSpPr>
          <p:cNvPr id="6" name="Rectangle 5"/>
          <p:cNvSpPr/>
          <p:nvPr/>
        </p:nvSpPr>
        <p:spPr>
          <a:xfrm>
            <a:off x="309282" y="185457"/>
            <a:ext cx="11447928" cy="636045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463794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486" y="449944"/>
            <a:ext cx="11263724" cy="5921828"/>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itle 1"/>
          <p:cNvSpPr txBox="1">
            <a:spLocks/>
          </p:cNvSpPr>
          <p:nvPr/>
        </p:nvSpPr>
        <p:spPr>
          <a:xfrm>
            <a:off x="798286" y="0"/>
            <a:ext cx="8200571" cy="1325563"/>
          </a:xfrm>
          <a:prstGeom prst="rect">
            <a:avLst/>
          </a:prstGeom>
          <a:solidFill>
            <a:schemeClr val="bg1"/>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7188" indent="-357188"/>
            <a:r>
              <a:rPr lang="en-US" sz="4000" b="1" dirty="0" smtClean="0"/>
              <a:t>5. Concluding Remarks: </a:t>
            </a:r>
            <a:r>
              <a:rPr lang="en-US" dirty="0" smtClean="0"/>
              <a:t/>
            </a:r>
            <a:br>
              <a:rPr lang="en-US" dirty="0" smtClean="0"/>
            </a:br>
            <a:r>
              <a:rPr lang="en-US" sz="3200" b="1" dirty="0"/>
              <a:t>5-3. Fields </a:t>
            </a:r>
            <a:r>
              <a:rPr lang="en-US" sz="3200" b="1" dirty="0" smtClean="0"/>
              <a:t>of priority to promote Joint Ventures: </a:t>
            </a:r>
            <a:endParaRPr lang="fa-IR" sz="2000" b="1" dirty="0">
              <a:solidFill>
                <a:schemeClr val="accent5">
                  <a:lumMod val="50000"/>
                </a:schemeClr>
              </a:solidFill>
            </a:endParaRPr>
          </a:p>
        </p:txBody>
      </p:sp>
      <p:pic>
        <p:nvPicPr>
          <p:cNvPr id="6" name="Picture 5"/>
          <p:cNvPicPr>
            <a:picLocks noChangeAspect="1"/>
          </p:cNvPicPr>
          <p:nvPr/>
        </p:nvPicPr>
        <p:blipFill>
          <a:blip r:embed="rId2"/>
          <a:stretch>
            <a:fillRect/>
          </a:stretch>
        </p:blipFill>
        <p:spPr>
          <a:xfrm>
            <a:off x="1204686" y="1087497"/>
            <a:ext cx="10189028" cy="5284275"/>
          </a:xfrm>
          <a:prstGeom prst="rect">
            <a:avLst/>
          </a:prstGeom>
        </p:spPr>
      </p:pic>
      <p:sp>
        <p:nvSpPr>
          <p:cNvPr id="7" name="Rectangle 6"/>
          <p:cNvSpPr/>
          <p:nvPr/>
        </p:nvSpPr>
        <p:spPr>
          <a:xfrm>
            <a:off x="2983005" y="3995641"/>
            <a:ext cx="7053943" cy="2308324"/>
          </a:xfrm>
          <a:prstGeom prst="rect">
            <a:avLst/>
          </a:prstGeom>
          <a:solidFill>
            <a:schemeClr val="bg1"/>
          </a:solidFill>
        </p:spPr>
        <p:txBody>
          <a:bodyPr wrap="square">
            <a:spAutoFit/>
          </a:bodyPr>
          <a:lstStyle/>
          <a:p>
            <a:pPr marL="285750" indent="-285750">
              <a:buClr>
                <a:srgbClr val="92D050"/>
              </a:buClr>
              <a:buFont typeface="Wingdings" panose="05000000000000000000" pitchFamily="2" charset="2"/>
              <a:buChar char="§"/>
            </a:pPr>
            <a:r>
              <a:rPr lang="en-US" sz="2400" b="1" dirty="0" smtClean="0"/>
              <a:t>Transfer of </a:t>
            </a:r>
            <a:r>
              <a:rPr lang="en-US" sz="2400" b="1" dirty="0"/>
              <a:t>New Technologies</a:t>
            </a:r>
          </a:p>
          <a:p>
            <a:pPr marL="285750" indent="-285750">
              <a:buClr>
                <a:srgbClr val="92D050"/>
              </a:buClr>
              <a:buFont typeface="Wingdings" panose="05000000000000000000" pitchFamily="2" charset="2"/>
              <a:buChar char="§"/>
            </a:pPr>
            <a:r>
              <a:rPr lang="en-US" sz="2400" b="1" dirty="0"/>
              <a:t>Production of specialty Petrochemical products</a:t>
            </a:r>
          </a:p>
          <a:p>
            <a:pPr marL="285750" indent="-285750">
              <a:buClr>
                <a:srgbClr val="92D050"/>
              </a:buClr>
              <a:buFont typeface="Wingdings" panose="05000000000000000000" pitchFamily="2" charset="2"/>
              <a:buChar char="§"/>
            </a:pPr>
            <a:r>
              <a:rPr lang="en-US" sz="2400" b="1" dirty="0"/>
              <a:t>Completion of value chains (</a:t>
            </a:r>
            <a:r>
              <a:rPr lang="en-US" sz="2400" b="1" dirty="0" err="1"/>
              <a:t>eg</a:t>
            </a:r>
            <a:r>
              <a:rPr lang="en-US" sz="2400" b="1" dirty="0"/>
              <a:t>. GTO, </a:t>
            </a:r>
            <a:r>
              <a:rPr lang="en-US" sz="2400" b="1" dirty="0" smtClean="0"/>
              <a:t>GTPP)</a:t>
            </a:r>
            <a:endParaRPr lang="en-US" sz="2400" b="1" dirty="0"/>
          </a:p>
          <a:p>
            <a:pPr marL="285750" indent="-285750">
              <a:buClr>
                <a:srgbClr val="92D050"/>
              </a:buClr>
              <a:buFont typeface="Wingdings" panose="05000000000000000000" pitchFamily="2" charset="2"/>
              <a:buChar char="§"/>
            </a:pPr>
            <a:r>
              <a:rPr lang="en-US" sz="2400" b="1" dirty="0" smtClean="0"/>
              <a:t>Increase the use </a:t>
            </a:r>
            <a:r>
              <a:rPr lang="en-US" sz="2400" b="1" dirty="0"/>
              <a:t>of Methanol as feedstock </a:t>
            </a:r>
            <a:r>
              <a:rPr lang="en-US" sz="2400" b="1" dirty="0" smtClean="0"/>
              <a:t>in the value chain than exporting it</a:t>
            </a:r>
            <a:endParaRPr lang="en-US" sz="2400" b="1" dirty="0"/>
          </a:p>
          <a:p>
            <a:pPr marL="285750" indent="-285750">
              <a:buClr>
                <a:srgbClr val="92D050"/>
              </a:buClr>
              <a:buFont typeface="Wingdings" panose="05000000000000000000" pitchFamily="2" charset="2"/>
              <a:buChar char="§"/>
            </a:pPr>
            <a:r>
              <a:rPr lang="en-US" sz="2400" b="1" dirty="0"/>
              <a:t>Deploy domestic know-How &amp; Tech. </a:t>
            </a:r>
          </a:p>
        </p:txBody>
      </p:sp>
      <p:pic>
        <p:nvPicPr>
          <p:cNvPr id="2" name="Picture 1"/>
          <p:cNvPicPr>
            <a:picLocks noChangeAspect="1"/>
          </p:cNvPicPr>
          <p:nvPr/>
        </p:nvPicPr>
        <p:blipFill>
          <a:blip r:embed="rId3"/>
          <a:stretch>
            <a:fillRect/>
          </a:stretch>
        </p:blipFill>
        <p:spPr>
          <a:xfrm>
            <a:off x="8581569" y="1218159"/>
            <a:ext cx="2643023" cy="2192699"/>
          </a:xfrm>
          <a:prstGeom prst="rect">
            <a:avLst/>
          </a:prstGeom>
        </p:spPr>
      </p:pic>
    </p:spTree>
    <p:extLst>
      <p:ext uri="{BB962C8B-B14F-4D97-AF65-F5344CB8AC3E}">
        <p14:creationId xmlns:p14="http://schemas.microsoft.com/office/powerpoint/2010/main" val="3527286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نتیجه تصویری برای ‪beautiful teh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32" y="87967"/>
            <a:ext cx="12079968" cy="67733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92686" y="487551"/>
            <a:ext cx="5254171" cy="1815882"/>
          </a:xfrm>
          <a:prstGeom prst="rect">
            <a:avLst/>
          </a:prstGeom>
          <a:noFill/>
        </p:spPr>
        <p:txBody>
          <a:bodyPr wrap="square" rtlCol="1">
            <a:spAutoFit/>
          </a:bodyPr>
          <a:lstStyle/>
          <a:p>
            <a:pPr algn="ctr"/>
            <a:r>
              <a:rPr lang="en-US" sz="2800" dirty="0" smtClean="0">
                <a:solidFill>
                  <a:schemeClr val="bg1"/>
                </a:solidFill>
              </a:rPr>
              <a:t>Thank you </a:t>
            </a:r>
          </a:p>
          <a:p>
            <a:pPr algn="ctr"/>
            <a:endParaRPr lang="en-US" sz="2800" dirty="0" smtClean="0">
              <a:solidFill>
                <a:schemeClr val="bg1"/>
              </a:solidFill>
            </a:endParaRPr>
          </a:p>
          <a:p>
            <a:r>
              <a:rPr lang="en-US" sz="2800" dirty="0" smtClean="0">
                <a:solidFill>
                  <a:schemeClr val="bg1"/>
                </a:solidFill>
              </a:rPr>
              <a:t>a.shafiee@itsr.ir</a:t>
            </a:r>
          </a:p>
          <a:p>
            <a:r>
              <a:rPr lang="en-US" sz="2800" dirty="0" smtClean="0">
                <a:solidFill>
                  <a:schemeClr val="bg1"/>
                </a:solidFill>
              </a:rPr>
              <a:t>Industryandmine.itsr@gmail.com</a:t>
            </a:r>
            <a:endParaRPr lang="fa-IR" sz="2800" dirty="0">
              <a:solidFill>
                <a:schemeClr val="bg1"/>
              </a:solidFill>
            </a:endParaRPr>
          </a:p>
        </p:txBody>
      </p:sp>
      <p:sp>
        <p:nvSpPr>
          <p:cNvPr id="5" name="TextBox 4"/>
          <p:cNvSpPr txBox="1"/>
          <p:nvPr/>
        </p:nvSpPr>
        <p:spPr>
          <a:xfrm>
            <a:off x="6560457" y="6334780"/>
            <a:ext cx="5631543" cy="523220"/>
          </a:xfrm>
          <a:prstGeom prst="rect">
            <a:avLst/>
          </a:prstGeom>
          <a:noFill/>
        </p:spPr>
        <p:txBody>
          <a:bodyPr wrap="square" rtlCol="1">
            <a:spAutoFit/>
          </a:bodyPr>
          <a:lstStyle/>
          <a:p>
            <a:pPr algn="r"/>
            <a:r>
              <a:rPr lang="en-US" sz="2800" dirty="0" smtClean="0">
                <a:solidFill>
                  <a:schemeClr val="bg1"/>
                </a:solidFill>
              </a:rPr>
              <a:t>Tehran (2017)</a:t>
            </a:r>
            <a:endParaRPr lang="fa-IR" sz="2800" dirty="0">
              <a:solidFill>
                <a:schemeClr val="bg1"/>
              </a:solidFill>
            </a:endParaRPr>
          </a:p>
        </p:txBody>
      </p:sp>
    </p:spTree>
    <p:extLst>
      <p:ext uri="{BB962C8B-B14F-4D97-AF65-F5344CB8AC3E}">
        <p14:creationId xmlns:p14="http://schemas.microsoft.com/office/powerpoint/2010/main" val="3009456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2184" y="-110260"/>
            <a:ext cx="11827333" cy="6843749"/>
            <a:chOff x="254947" y="-110260"/>
            <a:chExt cx="11931152" cy="6843749"/>
          </a:xfrm>
        </p:grpSpPr>
        <p:sp>
          <p:nvSpPr>
            <p:cNvPr id="32" name="TextBox 31"/>
            <p:cNvSpPr txBox="1"/>
            <p:nvPr/>
          </p:nvSpPr>
          <p:spPr>
            <a:xfrm>
              <a:off x="11191254" y="3833450"/>
              <a:ext cx="994845" cy="369332"/>
            </a:xfrm>
            <a:prstGeom prst="rect">
              <a:avLst/>
            </a:prstGeom>
            <a:noFill/>
          </p:spPr>
          <p:txBody>
            <a:bodyPr wrap="square" rtlCol="1">
              <a:spAutoFit/>
            </a:bodyPr>
            <a:lstStyle/>
            <a:p>
              <a:r>
                <a:rPr lang="en-US" b="1" dirty="0" smtClean="0">
                  <a:solidFill>
                    <a:srgbClr val="7030A0"/>
                  </a:solidFill>
                </a:rPr>
                <a:t>capacity</a:t>
              </a:r>
              <a:endParaRPr lang="fa-IR" b="1" dirty="0">
                <a:solidFill>
                  <a:srgbClr val="7030A0"/>
                </a:solidFill>
              </a:endParaRPr>
            </a:p>
          </p:txBody>
        </p:sp>
        <p:grpSp>
          <p:nvGrpSpPr>
            <p:cNvPr id="3" name="Group 2"/>
            <p:cNvGrpSpPr/>
            <p:nvPr/>
          </p:nvGrpSpPr>
          <p:grpSpPr>
            <a:xfrm>
              <a:off x="254947" y="-110260"/>
              <a:ext cx="11926956" cy="6843749"/>
              <a:chOff x="254947" y="-110260"/>
              <a:chExt cx="11926956" cy="6843749"/>
            </a:xfrm>
          </p:grpSpPr>
          <p:grpSp>
            <p:nvGrpSpPr>
              <p:cNvPr id="35" name="Group 34"/>
              <p:cNvGrpSpPr/>
              <p:nvPr/>
            </p:nvGrpSpPr>
            <p:grpSpPr>
              <a:xfrm>
                <a:off x="254947" y="-110260"/>
                <a:ext cx="11926956" cy="6843749"/>
                <a:chOff x="145774" y="-70504"/>
                <a:chExt cx="11926956" cy="6843749"/>
              </a:xfrm>
            </p:grpSpPr>
            <p:grpSp>
              <p:nvGrpSpPr>
                <p:cNvPr id="33" name="Group 32"/>
                <p:cNvGrpSpPr/>
                <p:nvPr/>
              </p:nvGrpSpPr>
              <p:grpSpPr>
                <a:xfrm>
                  <a:off x="145774" y="272710"/>
                  <a:ext cx="11926956" cy="6500535"/>
                  <a:chOff x="212034" y="272710"/>
                  <a:chExt cx="11926956" cy="6500535"/>
                </a:xfrm>
              </p:grpSpPr>
              <p:grpSp>
                <p:nvGrpSpPr>
                  <p:cNvPr id="29" name="Group 28"/>
                  <p:cNvGrpSpPr/>
                  <p:nvPr/>
                </p:nvGrpSpPr>
                <p:grpSpPr>
                  <a:xfrm>
                    <a:off x="384159" y="3905083"/>
                    <a:ext cx="10826368" cy="2868162"/>
                    <a:chOff x="384159" y="3905083"/>
                    <a:chExt cx="10826368" cy="2868162"/>
                  </a:xfrm>
                </p:grpSpPr>
                <p:sp>
                  <p:nvSpPr>
                    <p:cNvPr id="7" name="TextBox 6"/>
                    <p:cNvSpPr txBox="1"/>
                    <p:nvPr/>
                  </p:nvSpPr>
                  <p:spPr>
                    <a:xfrm>
                      <a:off x="384159" y="5670288"/>
                      <a:ext cx="2073131" cy="553998"/>
                    </a:xfrm>
                    <a:prstGeom prst="rect">
                      <a:avLst/>
                    </a:prstGeom>
                    <a:noFill/>
                  </p:spPr>
                  <p:txBody>
                    <a:bodyPr wrap="square" rtlCol="1">
                      <a:spAutoFit/>
                    </a:bodyPr>
                    <a:lstStyle/>
                    <a:p>
                      <a:pPr marL="185738" indent="-185738" algn="l" rtl="0">
                        <a:buFont typeface="Wingdings" panose="05000000000000000000" pitchFamily="2" charset="2"/>
                        <a:buChar char="§"/>
                      </a:pPr>
                      <a:r>
                        <a:rPr lang="en-US" sz="1500" b="1" dirty="0" smtClean="0"/>
                        <a:t>Fertilizer Authority</a:t>
                      </a:r>
                    </a:p>
                    <a:p>
                      <a:pPr marL="185738" indent="-185738" algn="l" rtl="0">
                        <a:buFont typeface="Wingdings" panose="05000000000000000000" pitchFamily="2" charset="2"/>
                        <a:buChar char="§"/>
                      </a:pPr>
                      <a:r>
                        <a:rPr lang="en-US" sz="1500" b="1" dirty="0" smtClean="0"/>
                        <a:t>NPC establishment</a:t>
                      </a:r>
                      <a:endParaRPr lang="fa-IR" sz="1500" b="1" dirty="0"/>
                    </a:p>
                  </p:txBody>
                </p:sp>
                <p:cxnSp>
                  <p:nvCxnSpPr>
                    <p:cNvPr id="8" name="Straight Arrow Connector 7"/>
                    <p:cNvCxnSpPr>
                      <a:endCxn id="7" idx="0"/>
                    </p:cNvCxnSpPr>
                    <p:nvPr/>
                  </p:nvCxnSpPr>
                  <p:spPr>
                    <a:xfrm>
                      <a:off x="1405311" y="3905083"/>
                      <a:ext cx="0" cy="1765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68566" y="4252050"/>
                      <a:ext cx="0" cy="1026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09268" y="5208110"/>
                      <a:ext cx="2118596" cy="553998"/>
                    </a:xfrm>
                    <a:prstGeom prst="rect">
                      <a:avLst/>
                    </a:prstGeom>
                    <a:noFill/>
                  </p:spPr>
                  <p:txBody>
                    <a:bodyPr wrap="square" rtlCol="1">
                      <a:spAutoFit/>
                    </a:bodyPr>
                    <a:lstStyle/>
                    <a:p>
                      <a:pPr algn="ctr"/>
                      <a:r>
                        <a:rPr lang="en-US" sz="1500" b="1" dirty="0"/>
                        <a:t>Rebuilding plants</a:t>
                      </a:r>
                    </a:p>
                    <a:p>
                      <a:pPr algn="ctr"/>
                      <a:r>
                        <a:rPr lang="en-US" sz="1500" b="1" dirty="0"/>
                        <a:t>New grassroots </a:t>
                      </a:r>
                      <a:r>
                        <a:rPr lang="en-US" sz="1500" b="1" dirty="0" smtClean="0"/>
                        <a:t>facilities </a:t>
                      </a:r>
                      <a:endParaRPr lang="fa-IR" sz="1500" b="1" dirty="0"/>
                    </a:p>
                  </p:txBody>
                </p:sp>
                <p:cxnSp>
                  <p:nvCxnSpPr>
                    <p:cNvPr id="13" name="Straight Arrow Connector 12"/>
                    <p:cNvCxnSpPr/>
                    <p:nvPr/>
                  </p:nvCxnSpPr>
                  <p:spPr>
                    <a:xfrm flipH="1">
                      <a:off x="6100885" y="4200660"/>
                      <a:ext cx="0" cy="12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64999" y="5413973"/>
                      <a:ext cx="1588595" cy="870220"/>
                    </a:xfrm>
                    <a:prstGeom prst="rect">
                      <a:avLst/>
                    </a:prstGeom>
                    <a:noFill/>
                  </p:spPr>
                  <p:txBody>
                    <a:bodyPr wrap="square" rtlCol="1">
                      <a:spAutoFit/>
                    </a:bodyPr>
                    <a:lstStyle/>
                    <a:p>
                      <a:pPr algn="ctr"/>
                      <a:r>
                        <a:rPr lang="en-US" sz="1500" b="1" dirty="0"/>
                        <a:t>2 special economic zones</a:t>
                      </a:r>
                      <a:endParaRPr lang="fa-IR" sz="1500" b="1" dirty="0"/>
                    </a:p>
                  </p:txBody>
                </p:sp>
                <p:cxnSp>
                  <p:nvCxnSpPr>
                    <p:cNvPr id="15" name="Straight Arrow Connector 14"/>
                    <p:cNvCxnSpPr/>
                    <p:nvPr/>
                  </p:nvCxnSpPr>
                  <p:spPr>
                    <a:xfrm>
                      <a:off x="7302637" y="4287023"/>
                      <a:ext cx="0" cy="432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624876" y="4699544"/>
                      <a:ext cx="1340425" cy="553998"/>
                    </a:xfrm>
                    <a:prstGeom prst="rect">
                      <a:avLst/>
                    </a:prstGeom>
                  </p:spPr>
                  <p:txBody>
                    <a:bodyPr wrap="square">
                      <a:spAutoFit/>
                    </a:bodyPr>
                    <a:lstStyle/>
                    <a:p>
                      <a:pPr algn="ctr"/>
                      <a:r>
                        <a:rPr lang="en-US" sz="1500" b="1" dirty="0"/>
                        <a:t>West Ethylene </a:t>
                      </a:r>
                      <a:endParaRPr lang="en-US" sz="1500" b="1" dirty="0" smtClean="0"/>
                    </a:p>
                    <a:p>
                      <a:pPr algn="ctr"/>
                      <a:r>
                        <a:rPr lang="en-US" sz="1500" b="1" dirty="0" smtClean="0"/>
                        <a:t>Pipeline</a:t>
                      </a:r>
                      <a:endParaRPr lang="fa-IR" sz="1500" b="1" dirty="0"/>
                    </a:p>
                  </p:txBody>
                </p:sp>
                <p:sp>
                  <p:nvSpPr>
                    <p:cNvPr id="18" name="TextBox 17"/>
                    <p:cNvSpPr txBox="1"/>
                    <p:nvPr/>
                  </p:nvSpPr>
                  <p:spPr>
                    <a:xfrm>
                      <a:off x="7001073" y="6219247"/>
                      <a:ext cx="1912796" cy="323165"/>
                    </a:xfrm>
                    <a:prstGeom prst="rect">
                      <a:avLst/>
                    </a:prstGeom>
                    <a:noFill/>
                  </p:spPr>
                  <p:txBody>
                    <a:bodyPr wrap="square" rtlCol="1">
                      <a:spAutoFit/>
                    </a:bodyPr>
                    <a:lstStyle/>
                    <a:p>
                      <a:pPr algn="ctr"/>
                      <a:r>
                        <a:rPr lang="en-US" sz="1500" b="1" dirty="0" smtClean="0"/>
                        <a:t>Privatization policy</a:t>
                      </a:r>
                      <a:endParaRPr lang="fa-IR" sz="1500" b="1" dirty="0"/>
                    </a:p>
                  </p:txBody>
                </p:sp>
                <p:cxnSp>
                  <p:nvCxnSpPr>
                    <p:cNvPr id="19" name="Straight Arrow Connector 18"/>
                    <p:cNvCxnSpPr/>
                    <p:nvPr/>
                  </p:nvCxnSpPr>
                  <p:spPr>
                    <a:xfrm>
                      <a:off x="7950606" y="4135714"/>
                      <a:ext cx="0" cy="2064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9463434" y="4257325"/>
                      <a:ext cx="0" cy="1942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927129" y="6219247"/>
                      <a:ext cx="2283398" cy="553998"/>
                    </a:xfrm>
                    <a:prstGeom prst="rect">
                      <a:avLst/>
                    </a:prstGeom>
                    <a:noFill/>
                  </p:spPr>
                  <p:txBody>
                    <a:bodyPr wrap="square" rtlCol="1">
                      <a:spAutoFit/>
                    </a:bodyPr>
                    <a:lstStyle/>
                    <a:p>
                      <a:pPr algn="ctr"/>
                      <a:r>
                        <a:rPr lang="en-US" sz="1500" b="1" dirty="0"/>
                        <a:t>new wave of </a:t>
                      </a:r>
                      <a:r>
                        <a:rPr lang="en-US" sz="1500" b="1" dirty="0" smtClean="0"/>
                        <a:t>investment (36 projects)</a:t>
                      </a:r>
                      <a:endParaRPr lang="fa-IR" sz="1500" b="1" dirty="0"/>
                    </a:p>
                  </p:txBody>
                </p:sp>
                <p:cxnSp>
                  <p:nvCxnSpPr>
                    <p:cNvPr id="36" name="Straight Arrow Connector 35"/>
                    <p:cNvCxnSpPr/>
                    <p:nvPr/>
                  </p:nvCxnSpPr>
                  <p:spPr>
                    <a:xfrm>
                      <a:off x="8441991" y="4534330"/>
                      <a:ext cx="0" cy="278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910660" y="4753204"/>
                      <a:ext cx="1607415" cy="1246495"/>
                    </a:xfrm>
                    <a:prstGeom prst="rect">
                      <a:avLst/>
                    </a:prstGeom>
                  </p:spPr>
                  <p:txBody>
                    <a:bodyPr wrap="square">
                      <a:spAutoFit/>
                    </a:bodyPr>
                    <a:lstStyle/>
                    <a:p>
                      <a:pPr algn="ctr"/>
                      <a:r>
                        <a:rPr lang="en-US" sz="1500" b="1" dirty="0" smtClean="0"/>
                        <a:t>Petrochemical products trade in IME (Iran Mercantile Exchange)</a:t>
                      </a:r>
                      <a:endParaRPr lang="fa-IR" sz="1500" b="1" dirty="0"/>
                    </a:p>
                  </p:txBody>
                </p:sp>
              </p:grpSp>
              <p:sp>
                <p:nvSpPr>
                  <p:cNvPr id="22" name="TextBox 21"/>
                  <p:cNvSpPr txBox="1"/>
                  <p:nvPr/>
                </p:nvSpPr>
                <p:spPr>
                  <a:xfrm>
                    <a:off x="293809" y="1150320"/>
                    <a:ext cx="1895061" cy="646331"/>
                  </a:xfrm>
                  <a:prstGeom prst="rect">
                    <a:avLst/>
                  </a:prstGeom>
                  <a:noFill/>
                </p:spPr>
                <p:txBody>
                  <a:bodyPr wrap="square" rtlCol="1">
                    <a:spAutoFit/>
                  </a:bodyPr>
                  <a:lstStyle/>
                  <a:p>
                    <a:pPr algn="ctr"/>
                    <a:r>
                      <a:rPr lang="en-US" dirty="0" smtClean="0">
                        <a:latin typeface="Franklin Gothic Heavy" panose="020B0903020102020204" pitchFamily="34" charset="0"/>
                      </a:rPr>
                      <a:t>Accelerating Trend</a:t>
                    </a:r>
                    <a:endParaRPr lang="fa-IR" dirty="0">
                      <a:latin typeface="Franklin Gothic Heavy" panose="020B0903020102020204" pitchFamily="34" charset="0"/>
                    </a:endParaRPr>
                  </a:p>
                </p:txBody>
              </p:sp>
              <p:sp>
                <p:nvSpPr>
                  <p:cNvPr id="30" name="Rectangle 29"/>
                  <p:cNvSpPr/>
                  <p:nvPr/>
                </p:nvSpPr>
                <p:spPr>
                  <a:xfrm>
                    <a:off x="212034" y="272710"/>
                    <a:ext cx="11926956" cy="64593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1" name="TextBox 30"/>
                  <p:cNvSpPr txBox="1"/>
                  <p:nvPr/>
                </p:nvSpPr>
                <p:spPr>
                  <a:xfrm>
                    <a:off x="11259074" y="4167705"/>
                    <a:ext cx="629213" cy="369332"/>
                  </a:xfrm>
                  <a:prstGeom prst="rect">
                    <a:avLst/>
                  </a:prstGeom>
                  <a:noFill/>
                </p:spPr>
                <p:txBody>
                  <a:bodyPr wrap="square" rtlCol="1">
                    <a:spAutoFit/>
                  </a:bodyPr>
                  <a:lstStyle/>
                  <a:p>
                    <a:r>
                      <a:rPr lang="en-US" b="1" dirty="0" smtClean="0">
                        <a:solidFill>
                          <a:schemeClr val="tx1">
                            <a:lumMod val="95000"/>
                            <a:lumOff val="5000"/>
                          </a:schemeClr>
                        </a:solidFill>
                      </a:rPr>
                      <a:t>time</a:t>
                    </a:r>
                    <a:endParaRPr lang="fa-IR" b="1" dirty="0">
                      <a:solidFill>
                        <a:schemeClr val="tx1">
                          <a:lumMod val="95000"/>
                          <a:lumOff val="5000"/>
                        </a:schemeClr>
                      </a:solidFill>
                    </a:endParaRPr>
                  </a:p>
                </p:txBody>
              </p:sp>
            </p:grpSp>
            <p:sp>
              <p:nvSpPr>
                <p:cNvPr id="4" name="Title 1"/>
                <p:cNvSpPr txBox="1">
                  <a:spLocks/>
                </p:cNvSpPr>
                <p:nvPr/>
              </p:nvSpPr>
              <p:spPr>
                <a:xfrm>
                  <a:off x="588416" y="-70504"/>
                  <a:ext cx="4916210" cy="616510"/>
                </a:xfrm>
                <a:prstGeom prst="rect">
                  <a:avLst/>
                </a:prstGeom>
                <a:solidFill>
                  <a:schemeClr val="bg1"/>
                </a:solidFill>
                <a:ln>
                  <a:no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1. Petrochemical Industry in Iran</a:t>
                  </a:r>
                  <a:endParaRPr lang="fa-IR"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4" name="Title 1"/>
                <p:cNvSpPr txBox="1">
                  <a:spLocks/>
                </p:cNvSpPr>
                <p:nvPr/>
              </p:nvSpPr>
              <p:spPr>
                <a:xfrm>
                  <a:off x="588415" y="312111"/>
                  <a:ext cx="3043351" cy="641110"/>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2000" b="1" dirty="0" smtClean="0">
                      <a:latin typeface="Times New Roman" panose="02020603050405020304" pitchFamily="18" charset="0"/>
                      <a:cs typeface="Times New Roman" panose="02020603050405020304" pitchFamily="18" charset="0"/>
                    </a:rPr>
                    <a:t>1-1. Evolutionary trend</a:t>
                  </a:r>
                </a:p>
              </p:txBody>
            </p:sp>
          </p:grpSp>
          <p:pic>
            <p:nvPicPr>
              <p:cNvPr id="2" name="Picture 1"/>
              <p:cNvPicPr>
                <a:picLocks noChangeAspect="1"/>
              </p:cNvPicPr>
              <p:nvPr/>
            </p:nvPicPr>
            <p:blipFill>
              <a:blip r:embed="rId2"/>
              <a:stretch>
                <a:fillRect/>
              </a:stretch>
            </p:blipFill>
            <p:spPr>
              <a:xfrm>
                <a:off x="288178" y="781277"/>
                <a:ext cx="10965262" cy="3742709"/>
              </a:xfrm>
              <a:prstGeom prst="rect">
                <a:avLst/>
              </a:prstGeom>
            </p:spPr>
          </p:pic>
        </p:grpSp>
      </p:grpSp>
    </p:spTree>
    <p:extLst>
      <p:ext uri="{BB962C8B-B14F-4D97-AF65-F5344CB8AC3E}">
        <p14:creationId xmlns:p14="http://schemas.microsoft.com/office/powerpoint/2010/main" val="2723822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6659" y="281751"/>
            <a:ext cx="11841020" cy="645466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itle 1"/>
          <p:cNvSpPr txBox="1">
            <a:spLocks/>
          </p:cNvSpPr>
          <p:nvPr/>
        </p:nvSpPr>
        <p:spPr>
          <a:xfrm>
            <a:off x="796812" y="-26504"/>
            <a:ext cx="4464301" cy="616510"/>
          </a:xfrm>
          <a:prstGeom prst="rect">
            <a:avLst/>
          </a:prstGeom>
          <a:solidFill>
            <a:schemeClr val="bg1"/>
          </a:solidFill>
          <a:ln>
            <a:no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1. Petrochemical Industry in Iran</a:t>
            </a:r>
            <a:endParaRPr lang="fa-IR"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796812" y="344451"/>
            <a:ext cx="3016869" cy="436560"/>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2000" b="1" dirty="0" smtClean="0">
                <a:latin typeface="Times New Roman" panose="02020603050405020304" pitchFamily="18" charset="0"/>
                <a:cs typeface="Times New Roman" panose="02020603050405020304" pitchFamily="18" charset="0"/>
              </a:rPr>
              <a:t>1-1. Evolutionary trend</a:t>
            </a:r>
          </a:p>
        </p:txBody>
      </p:sp>
      <p:grpSp>
        <p:nvGrpSpPr>
          <p:cNvPr id="16" name="Group 15"/>
          <p:cNvGrpSpPr/>
          <p:nvPr/>
        </p:nvGrpSpPr>
        <p:grpSpPr>
          <a:xfrm>
            <a:off x="371061" y="497241"/>
            <a:ext cx="11116212" cy="6148431"/>
            <a:chOff x="371061" y="497241"/>
            <a:chExt cx="11116212" cy="6148431"/>
          </a:xfrm>
        </p:grpSpPr>
        <p:grpSp>
          <p:nvGrpSpPr>
            <p:cNvPr id="15" name="Group 14"/>
            <p:cNvGrpSpPr/>
            <p:nvPr/>
          </p:nvGrpSpPr>
          <p:grpSpPr>
            <a:xfrm>
              <a:off x="371061" y="781011"/>
              <a:ext cx="10690460" cy="5864661"/>
              <a:chOff x="371061" y="898261"/>
              <a:chExt cx="10690460" cy="5864661"/>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71061" y="898261"/>
                <a:ext cx="10690460" cy="5864661"/>
              </a:xfrm>
              <a:prstGeom prst="rect">
                <a:avLst/>
              </a:prstGeom>
            </p:spPr>
          </p:pic>
          <p:sp>
            <p:nvSpPr>
              <p:cNvPr id="7" name="TextBox 6"/>
              <p:cNvSpPr txBox="1"/>
              <p:nvPr/>
            </p:nvSpPr>
            <p:spPr>
              <a:xfrm rot="16200000">
                <a:off x="77496" y="4879684"/>
                <a:ext cx="3131546" cy="369332"/>
              </a:xfrm>
              <a:prstGeom prst="rect">
                <a:avLst/>
              </a:prstGeom>
              <a:noFill/>
            </p:spPr>
            <p:txBody>
              <a:bodyPr wrap="square" rtlCol="1">
                <a:spAutoFit/>
              </a:bodyPr>
              <a:lstStyle/>
              <a:p>
                <a:r>
                  <a:rPr lang="en-US" b="1" dirty="0" smtClean="0"/>
                  <a:t>Capacity utilization (percent)</a:t>
                </a:r>
                <a:endParaRPr lang="fa-IR" b="1" dirty="0"/>
              </a:p>
            </p:txBody>
          </p:sp>
          <p:grpSp>
            <p:nvGrpSpPr>
              <p:cNvPr id="14" name="Group 13"/>
              <p:cNvGrpSpPr/>
              <p:nvPr/>
            </p:nvGrpSpPr>
            <p:grpSpPr>
              <a:xfrm>
                <a:off x="7474227" y="3830591"/>
                <a:ext cx="3324496" cy="665390"/>
                <a:chOff x="7103166" y="3760836"/>
                <a:chExt cx="3324496" cy="665390"/>
              </a:xfrm>
            </p:grpSpPr>
            <p:cxnSp>
              <p:nvCxnSpPr>
                <p:cNvPr id="10" name="Straight Connector 9"/>
                <p:cNvCxnSpPr/>
                <p:nvPr/>
              </p:nvCxnSpPr>
              <p:spPr>
                <a:xfrm>
                  <a:off x="7103166" y="3830591"/>
                  <a:ext cx="1709531" cy="579602"/>
                </a:xfrm>
                <a:prstGeom prst="line">
                  <a:avLst/>
                </a:prstGeom>
                <a:ln w="28575">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839201" y="3760836"/>
                  <a:ext cx="1588461" cy="665390"/>
                </a:xfrm>
                <a:prstGeom prst="line">
                  <a:avLst/>
                </a:prstGeom>
                <a:ln w="28575">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8" name="Rectangle 7"/>
            <p:cNvSpPr/>
            <p:nvPr/>
          </p:nvSpPr>
          <p:spPr>
            <a:xfrm>
              <a:off x="5841267" y="497241"/>
              <a:ext cx="5646006" cy="2617020"/>
            </a:xfrm>
            <a:prstGeom prst="rect">
              <a:avLst/>
            </a:prstGeom>
            <a:solidFill>
              <a:schemeClr val="accent1">
                <a:lumMod val="20000"/>
                <a:lumOff val="80000"/>
              </a:schemeClr>
            </a:solidFill>
            <a:ln>
              <a:solidFill>
                <a:schemeClr val="accent1">
                  <a:lumMod val="20000"/>
                  <a:lumOff val="8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lnSpc>
                  <a:spcPct val="80000"/>
                </a:lnSpc>
              </a:pPr>
              <a:r>
                <a:rPr lang="en-US" sz="2800" b="1" dirty="0" smtClean="0">
                  <a:ln w="0"/>
                  <a:solidFill>
                    <a:schemeClr val="tx1"/>
                  </a:solidFill>
                  <a:cs typeface="+mj-cs"/>
                </a:rPr>
                <a:t>Except for the period of sanction pressures (2010-2013) which resulted in low capacity utilization, there had been an improving trend on the way petrochemical productive capacity has been used within recent decade.  </a:t>
              </a:r>
              <a:endParaRPr lang="fa-IR" sz="2800" b="1" dirty="0">
                <a:cs typeface="+mj-cs"/>
              </a:endParaRPr>
            </a:p>
          </p:txBody>
        </p:sp>
      </p:grpSp>
    </p:spTree>
    <p:extLst>
      <p:ext uri="{BB962C8B-B14F-4D97-AF65-F5344CB8AC3E}">
        <p14:creationId xmlns:p14="http://schemas.microsoft.com/office/powerpoint/2010/main" val="1332705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5247861" cy="43732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833C0C"/>
                </a:solidFill>
                <a:latin typeface="Times New Roman" panose="02020603050405020304" pitchFamily="18" charset="0"/>
                <a:cs typeface="Times New Roman" panose="02020603050405020304" pitchFamily="18" charset="0"/>
              </a:rPr>
              <a:t>1. Petrochemical Industry in Iran</a:t>
            </a:r>
            <a:endParaRPr lang="fa-IR" sz="2800" b="1" dirty="0">
              <a:solidFill>
                <a:srgbClr val="833C0C"/>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0" y="200433"/>
            <a:ext cx="5247861" cy="832153"/>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2400" b="1" dirty="0">
                <a:latin typeface="Times New Roman" panose="02020603050405020304" pitchFamily="18" charset="0"/>
                <a:cs typeface="Times New Roman" panose="02020603050405020304" pitchFamily="18" charset="0"/>
              </a:rPr>
              <a:t>1-2. </a:t>
            </a:r>
            <a:r>
              <a:rPr lang="en-US" sz="2400" b="1" dirty="0" smtClean="0">
                <a:latin typeface="Times New Roman" panose="02020603050405020304" pitchFamily="18" charset="0"/>
                <a:cs typeface="Times New Roman" panose="02020603050405020304" pitchFamily="18" charset="0"/>
              </a:rPr>
              <a:t>Contribution to Iran’s Economy</a:t>
            </a:r>
            <a:endParaRPr lang="en-US" sz="24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1687775" y="-40005"/>
            <a:ext cx="504225" cy="538493"/>
          </a:xfrm>
          <a:prstGeom prst="rect">
            <a:avLst/>
          </a:prstGeom>
          <a:ln>
            <a:noFill/>
          </a:ln>
          <a:effectLst>
            <a:softEdge rad="112500"/>
          </a:effectLst>
        </p:spPr>
      </p:pic>
      <p:grpSp>
        <p:nvGrpSpPr>
          <p:cNvPr id="25" name="Group 24"/>
          <p:cNvGrpSpPr/>
          <p:nvPr/>
        </p:nvGrpSpPr>
        <p:grpSpPr>
          <a:xfrm>
            <a:off x="0" y="546418"/>
            <a:ext cx="11827368" cy="6142320"/>
            <a:chOff x="0" y="546418"/>
            <a:chExt cx="11827368" cy="6142320"/>
          </a:xfrm>
        </p:grpSpPr>
        <p:grpSp>
          <p:nvGrpSpPr>
            <p:cNvPr id="12" name="Group 11"/>
            <p:cNvGrpSpPr/>
            <p:nvPr/>
          </p:nvGrpSpPr>
          <p:grpSpPr>
            <a:xfrm>
              <a:off x="0" y="546418"/>
              <a:ext cx="11827368" cy="6142320"/>
              <a:chOff x="0" y="546418"/>
              <a:chExt cx="11827368" cy="6142320"/>
            </a:xfrm>
          </p:grpSpPr>
          <p:sp>
            <p:nvSpPr>
              <p:cNvPr id="6" name="TextBox 5"/>
              <p:cNvSpPr txBox="1"/>
              <p:nvPr/>
            </p:nvSpPr>
            <p:spPr>
              <a:xfrm>
                <a:off x="9045387" y="546418"/>
                <a:ext cx="2781981" cy="6124754"/>
              </a:xfrm>
              <a:prstGeom prst="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r>
                  <a:rPr lang="en-US" sz="2800" b="1" dirty="0" smtClean="0"/>
                  <a:t>Increased contribution of Petrochemical activity in Iran (MVA) has been in accordance with the </a:t>
                </a:r>
                <a:r>
                  <a:rPr lang="en-US" sz="2800" b="1" dirty="0" smtClean="0">
                    <a:solidFill>
                      <a:srgbClr val="CD0505"/>
                    </a:solidFill>
                  </a:rPr>
                  <a:t>improved productivity ratio </a:t>
                </a:r>
                <a:r>
                  <a:rPr lang="en-US" sz="2800" b="1" dirty="0" smtClean="0"/>
                  <a:t>compared to the average productive level in the industry sector. </a:t>
                </a:r>
                <a:endParaRPr lang="fa-IR" sz="2800" b="1" dirty="0"/>
              </a:p>
            </p:txBody>
          </p:sp>
          <p:grpSp>
            <p:nvGrpSpPr>
              <p:cNvPr id="11" name="Group 10"/>
              <p:cNvGrpSpPr/>
              <p:nvPr/>
            </p:nvGrpSpPr>
            <p:grpSpPr>
              <a:xfrm>
                <a:off x="0" y="775533"/>
                <a:ext cx="8848725" cy="5913205"/>
                <a:chOff x="0" y="775533"/>
                <a:chExt cx="8848725" cy="5913205"/>
              </a:xfrm>
            </p:grpSpPr>
            <p:pic>
              <p:nvPicPr>
                <p:cNvPr id="3" name="Picture 2"/>
                <p:cNvPicPr>
                  <a:picLocks noChangeAspect="1"/>
                </p:cNvPicPr>
                <p:nvPr/>
              </p:nvPicPr>
              <p:blipFill>
                <a:blip r:embed="rId4"/>
                <a:stretch>
                  <a:fillRect/>
                </a:stretch>
              </p:blipFill>
              <p:spPr>
                <a:xfrm>
                  <a:off x="0" y="954688"/>
                  <a:ext cx="8848725" cy="5734050"/>
                </a:xfrm>
                <a:prstGeom prst="rect">
                  <a:avLst/>
                </a:prstGeom>
              </p:spPr>
            </p:pic>
            <p:sp>
              <p:nvSpPr>
                <p:cNvPr id="2" name="Rectangle 1"/>
                <p:cNvSpPr/>
                <p:nvPr/>
              </p:nvSpPr>
              <p:spPr>
                <a:xfrm>
                  <a:off x="6427304" y="775533"/>
                  <a:ext cx="2014331" cy="55325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TextBox 9"/>
                <p:cNvSpPr txBox="1"/>
                <p:nvPr/>
              </p:nvSpPr>
              <p:spPr>
                <a:xfrm>
                  <a:off x="6547354" y="895095"/>
                  <a:ext cx="1775792" cy="646331"/>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r>
                    <a:rPr lang="en-US" b="1" dirty="0" smtClean="0">
                      <a:solidFill>
                        <a:srgbClr val="CD0505"/>
                      </a:solidFill>
                    </a:rPr>
                    <a:t>Post-Sanctions era</a:t>
                  </a:r>
                  <a:endParaRPr lang="fa-IR" b="1" dirty="0">
                    <a:solidFill>
                      <a:srgbClr val="CD0505"/>
                    </a:solidFill>
                  </a:endParaRPr>
                </a:p>
              </p:txBody>
            </p:sp>
            <p:sp>
              <p:nvSpPr>
                <p:cNvPr id="26" name="TextBox 25"/>
                <p:cNvSpPr txBox="1"/>
                <p:nvPr/>
              </p:nvSpPr>
              <p:spPr>
                <a:xfrm>
                  <a:off x="2347388" y="1924284"/>
                  <a:ext cx="2328875"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r>
                    <a:rPr lang="en-US" b="1" dirty="0" smtClean="0">
                      <a:solidFill>
                        <a:srgbClr val="CD0505"/>
                      </a:solidFill>
                    </a:rPr>
                    <a:t>Productivity Base line</a:t>
                  </a:r>
                  <a:endParaRPr lang="fa-IR" b="1" dirty="0">
                    <a:solidFill>
                      <a:srgbClr val="CD0505"/>
                    </a:solidFill>
                  </a:endParaRPr>
                </a:p>
              </p:txBody>
            </p:sp>
          </p:grpSp>
        </p:grpSp>
        <p:cxnSp>
          <p:nvCxnSpPr>
            <p:cNvPr id="15" name="Straight Arrow Connector 14"/>
            <p:cNvCxnSpPr/>
            <p:nvPr/>
          </p:nvCxnSpPr>
          <p:spPr>
            <a:xfrm>
              <a:off x="7871791" y="2524538"/>
              <a:ext cx="0" cy="64800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216588" y="2617299"/>
              <a:ext cx="0" cy="54000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494346" y="2846339"/>
              <a:ext cx="0" cy="32400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3511826" y="2383193"/>
            <a:ext cx="0" cy="7179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734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0"/>
            <a:ext cx="5141843" cy="6871266"/>
          </a:xfrm>
          <a:prstGeom prst="rect">
            <a:avLst/>
          </a:prstGeom>
        </p:spPr>
      </p:pic>
      <p:sp>
        <p:nvSpPr>
          <p:cNvPr id="7" name="Title 1"/>
          <p:cNvSpPr txBox="1">
            <a:spLocks/>
          </p:cNvSpPr>
          <p:nvPr/>
        </p:nvSpPr>
        <p:spPr>
          <a:xfrm>
            <a:off x="112815" y="0"/>
            <a:ext cx="4916210" cy="616510"/>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1. Petrochemical Industry in Iran</a:t>
            </a:r>
            <a:endParaRPr lang="fa-IR" b="1" dirty="0">
              <a:latin typeface="Times New Roman" panose="02020603050405020304" pitchFamily="18" charset="0"/>
              <a:cs typeface="Times New Roman" panose="02020603050405020304" pitchFamily="18" charset="0"/>
            </a:endParaRPr>
          </a:p>
        </p:txBody>
      </p:sp>
      <p:sp>
        <p:nvSpPr>
          <p:cNvPr id="8" name="Rectangle 7"/>
          <p:cNvSpPr/>
          <p:nvPr/>
        </p:nvSpPr>
        <p:spPr>
          <a:xfrm>
            <a:off x="5327374" y="308255"/>
            <a:ext cx="6626087" cy="63708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800" b="1" dirty="0" smtClean="0">
                <a:solidFill>
                  <a:schemeClr val="tx1"/>
                </a:solidFill>
              </a:rPr>
              <a:t>Petrochemical Industry in Iran: </a:t>
            </a:r>
          </a:p>
          <a:p>
            <a:endParaRPr lang="en-US" sz="2800" b="1" dirty="0" smtClean="0">
              <a:solidFill>
                <a:schemeClr val="tx1"/>
              </a:solidFill>
            </a:endParaRPr>
          </a:p>
          <a:p>
            <a:pPr marL="457200" indent="-192088" algn="just">
              <a:buFont typeface="Wingdings" panose="05000000000000000000" pitchFamily="2" charset="2"/>
              <a:buChar char="§"/>
            </a:pPr>
            <a:r>
              <a:rPr lang="en-US" sz="2800" dirty="0" smtClean="0">
                <a:solidFill>
                  <a:schemeClr val="tx1"/>
                </a:solidFill>
              </a:rPr>
              <a:t>is rather young and expected to enjoy considerable potentials. </a:t>
            </a:r>
          </a:p>
          <a:p>
            <a:pPr marL="457200" indent="-192088" algn="just">
              <a:buFont typeface="Wingdings" panose="05000000000000000000" pitchFamily="2" charset="2"/>
              <a:buChar char="§"/>
            </a:pPr>
            <a:endParaRPr lang="en-US" sz="2800" dirty="0" smtClean="0">
              <a:solidFill>
                <a:schemeClr val="tx1"/>
              </a:solidFill>
            </a:endParaRPr>
          </a:p>
          <a:p>
            <a:pPr marL="457200" indent="-192088" algn="just">
              <a:buFont typeface="Wingdings" panose="05000000000000000000" pitchFamily="2" charset="2"/>
              <a:buChar char="§"/>
            </a:pPr>
            <a:r>
              <a:rPr lang="en-US" sz="2800" dirty="0">
                <a:solidFill>
                  <a:schemeClr val="tx1"/>
                </a:solidFill>
              </a:rPr>
              <a:t>could have much better performance </a:t>
            </a:r>
            <a:r>
              <a:rPr lang="en-US" sz="2800" dirty="0" smtClean="0">
                <a:solidFill>
                  <a:schemeClr val="tx1"/>
                </a:solidFill>
              </a:rPr>
              <a:t>in the absence of Iran’s economic distortions (incl. imposed war and the pressures of economic sanctions).</a:t>
            </a:r>
          </a:p>
          <a:p>
            <a:pPr marL="265112" algn="just"/>
            <a:r>
              <a:rPr lang="en-US" sz="2800" dirty="0" smtClean="0">
                <a:solidFill>
                  <a:schemeClr val="tx1"/>
                </a:solidFill>
              </a:rPr>
              <a:t> </a:t>
            </a:r>
            <a:endParaRPr lang="en-US" sz="2800" dirty="0">
              <a:solidFill>
                <a:schemeClr val="tx1"/>
              </a:solidFill>
            </a:endParaRPr>
          </a:p>
          <a:p>
            <a:pPr marL="457200" indent="-192088" algn="just">
              <a:buFont typeface="Wingdings" panose="05000000000000000000" pitchFamily="2" charset="2"/>
              <a:buChar char="§"/>
            </a:pPr>
            <a:r>
              <a:rPr lang="en-US" sz="2800" dirty="0" smtClean="0">
                <a:solidFill>
                  <a:schemeClr val="tx1"/>
                </a:solidFill>
              </a:rPr>
              <a:t>is going to be the key driver of economic growth and export in Iran; hence is set to be an important target for investors in Iran. </a:t>
            </a:r>
          </a:p>
        </p:txBody>
      </p:sp>
    </p:spTree>
    <p:extLst>
      <p:ext uri="{BB962C8B-B14F-4D97-AF65-F5344CB8AC3E}">
        <p14:creationId xmlns:p14="http://schemas.microsoft.com/office/powerpoint/2010/main" val="2751355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8684" y="6592915"/>
            <a:ext cx="3625515" cy="34473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smtClean="0">
                <a:latin typeface="+mn-lt"/>
              </a:rPr>
              <a:t>Source: </a:t>
            </a:r>
            <a:r>
              <a:rPr lang="en-US" sz="1600" dirty="0" err="1" smtClean="0">
                <a:latin typeface="+mn-lt"/>
              </a:rPr>
              <a:t>Nexant</a:t>
            </a:r>
            <a:r>
              <a:rPr lang="en-US" sz="1600" dirty="0" smtClean="0">
                <a:latin typeface="+mn-lt"/>
              </a:rPr>
              <a:t> (2017)</a:t>
            </a:r>
            <a:endParaRPr lang="fa-IR" sz="1600" b="1" dirty="0">
              <a:latin typeface="+mn-lt"/>
            </a:endParaRPr>
          </a:p>
        </p:txBody>
      </p:sp>
      <p:sp>
        <p:nvSpPr>
          <p:cNvPr id="7" name="Title 1"/>
          <p:cNvSpPr txBox="1">
            <a:spLocks/>
          </p:cNvSpPr>
          <p:nvPr/>
        </p:nvSpPr>
        <p:spPr>
          <a:xfrm>
            <a:off x="-7062" y="-137999"/>
            <a:ext cx="10515600" cy="61651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latin typeface="Times New Roman" panose="02020603050405020304" pitchFamily="18" charset="0"/>
                <a:cs typeface="Times New Roman" panose="02020603050405020304" pitchFamily="18" charset="0"/>
              </a:rPr>
              <a:t>2. Petrochemical Value chain in Iran</a:t>
            </a:r>
            <a:endParaRPr lang="fa-IR"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73951" y="610918"/>
            <a:ext cx="5961561" cy="2684821"/>
          </a:xfrm>
          <a:prstGeom prst="rect">
            <a:avLst/>
          </a:prstGeom>
          <a:ln>
            <a:noFill/>
          </a:ln>
          <a:effectLst>
            <a:outerShdw blurRad="107950" dist="12700" dir="5400000" algn="ctr">
              <a:srgbClr val="000000"/>
            </a:outerShdw>
          </a:effectLst>
        </p:spPr>
      </p:pic>
      <p:sp>
        <p:nvSpPr>
          <p:cNvPr id="9" name="Rectangle 8"/>
          <p:cNvSpPr/>
          <p:nvPr/>
        </p:nvSpPr>
        <p:spPr>
          <a:xfrm>
            <a:off x="8836996" y="498488"/>
            <a:ext cx="3102891" cy="6186076"/>
          </a:xfrm>
          <a:prstGeom prst="rect">
            <a:avLst/>
          </a:prstGeom>
          <a:solidFill>
            <a:srgbClr val="C2D4E3"/>
          </a:solidFill>
          <a:ln>
            <a:solidFill>
              <a:srgbClr val="BCB3A4"/>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5738" indent="-185738" algn="just">
              <a:buClr>
                <a:srgbClr val="C00000"/>
              </a:buClr>
              <a:buFont typeface="Wingdings" panose="05000000000000000000" pitchFamily="2" charset="2"/>
              <a:buChar char="§"/>
            </a:pPr>
            <a:r>
              <a:rPr lang="en-US" sz="2500" dirty="0">
                <a:solidFill>
                  <a:schemeClr val="tx1"/>
                </a:solidFill>
              </a:rPr>
              <a:t>While </a:t>
            </a:r>
            <a:r>
              <a:rPr lang="en-US" sz="2500" dirty="0" smtClean="0">
                <a:solidFill>
                  <a:schemeClr val="tx1"/>
                </a:solidFill>
              </a:rPr>
              <a:t>Iran’s petrochemical  </a:t>
            </a:r>
            <a:r>
              <a:rPr lang="en-US" sz="2500" dirty="0">
                <a:solidFill>
                  <a:schemeClr val="tx1"/>
                </a:solidFill>
              </a:rPr>
              <a:t>competitiveness </a:t>
            </a:r>
            <a:r>
              <a:rPr lang="en-US" sz="2500" dirty="0" smtClean="0">
                <a:solidFill>
                  <a:schemeClr val="tx1"/>
                </a:solidFill>
              </a:rPr>
              <a:t>have been centered </a:t>
            </a:r>
            <a:r>
              <a:rPr lang="en-US" sz="2500" dirty="0">
                <a:solidFill>
                  <a:schemeClr val="tx1"/>
                </a:solidFill>
              </a:rPr>
              <a:t>on gas based </a:t>
            </a:r>
            <a:r>
              <a:rPr lang="en-US" sz="2500" dirty="0" smtClean="0">
                <a:solidFill>
                  <a:schemeClr val="tx1"/>
                </a:solidFill>
              </a:rPr>
              <a:t>processing products,</a:t>
            </a:r>
            <a:r>
              <a:rPr lang="en-US" sz="2500" dirty="0">
                <a:solidFill>
                  <a:schemeClr val="tx1"/>
                </a:solidFill>
              </a:rPr>
              <a:t> </a:t>
            </a:r>
            <a:r>
              <a:rPr lang="en-US" sz="2500" dirty="0" smtClean="0">
                <a:solidFill>
                  <a:schemeClr val="tx1"/>
                </a:solidFill>
              </a:rPr>
              <a:t>domestic </a:t>
            </a:r>
            <a:r>
              <a:rPr lang="en-US" sz="2500" dirty="0">
                <a:solidFill>
                  <a:schemeClr val="tx1"/>
                </a:solidFill>
              </a:rPr>
              <a:t>import substitution opportunities exist for C2+ </a:t>
            </a:r>
            <a:r>
              <a:rPr lang="en-US" sz="2500" dirty="0" smtClean="0">
                <a:solidFill>
                  <a:schemeClr val="tx1"/>
                </a:solidFill>
              </a:rPr>
              <a:t>products.</a:t>
            </a:r>
          </a:p>
          <a:p>
            <a:pPr marL="185738" indent="-185738" algn="just">
              <a:buClr>
                <a:srgbClr val="C00000"/>
              </a:buClr>
              <a:buFont typeface="Wingdings" panose="05000000000000000000" pitchFamily="2" charset="2"/>
              <a:buChar char="§"/>
            </a:pPr>
            <a:r>
              <a:rPr lang="en-US" sz="2500" dirty="0" smtClean="0">
                <a:solidFill>
                  <a:schemeClr val="tx1"/>
                </a:solidFill>
              </a:rPr>
              <a:t>It is targeted to reduce the share of C1/C2 products on behalf of C3s and higher valued products. </a:t>
            </a:r>
          </a:p>
        </p:txBody>
      </p:sp>
      <p:pic>
        <p:nvPicPr>
          <p:cNvPr id="8" name="Picture 7"/>
          <p:cNvPicPr>
            <a:picLocks noChangeAspect="1"/>
          </p:cNvPicPr>
          <p:nvPr/>
        </p:nvPicPr>
        <p:blipFill>
          <a:blip r:embed="rId4"/>
          <a:stretch>
            <a:fillRect/>
          </a:stretch>
        </p:blipFill>
        <p:spPr>
          <a:xfrm>
            <a:off x="11687775" y="-40005"/>
            <a:ext cx="504225" cy="538493"/>
          </a:xfrm>
          <a:prstGeom prst="rect">
            <a:avLst/>
          </a:prstGeom>
          <a:ln>
            <a:noFill/>
          </a:ln>
          <a:effectLst>
            <a:softEdge rad="112500"/>
          </a:effectLst>
        </p:spPr>
      </p:pic>
      <p:sp>
        <p:nvSpPr>
          <p:cNvPr id="3" name="TextBox 2"/>
          <p:cNvSpPr txBox="1"/>
          <p:nvPr/>
        </p:nvSpPr>
        <p:spPr>
          <a:xfrm>
            <a:off x="4266548" y="1114998"/>
            <a:ext cx="578223"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r>
              <a:rPr lang="en-US" b="1" dirty="0" smtClean="0">
                <a:solidFill>
                  <a:srgbClr val="CD0505"/>
                </a:solidFill>
              </a:rPr>
              <a:t>Iran</a:t>
            </a:r>
            <a:endParaRPr lang="fa-IR" b="1" dirty="0">
              <a:solidFill>
                <a:srgbClr val="CD0505"/>
              </a:solidFill>
            </a:endParaRPr>
          </a:p>
        </p:txBody>
      </p:sp>
      <p:pic>
        <p:nvPicPr>
          <p:cNvPr id="10" name="Picture 9"/>
          <p:cNvPicPr>
            <a:picLocks noChangeAspect="1"/>
          </p:cNvPicPr>
          <p:nvPr/>
        </p:nvPicPr>
        <p:blipFill>
          <a:blip r:embed="rId5"/>
          <a:stretch>
            <a:fillRect/>
          </a:stretch>
        </p:blipFill>
        <p:spPr>
          <a:xfrm>
            <a:off x="128684" y="3278849"/>
            <a:ext cx="8708312" cy="3393578"/>
          </a:xfrm>
          <a:prstGeom prst="rect">
            <a:avLst/>
          </a:prstGeom>
        </p:spPr>
      </p:pic>
      <p:sp>
        <p:nvSpPr>
          <p:cNvPr id="11" name="TextBox 10"/>
          <p:cNvSpPr txBox="1"/>
          <p:nvPr/>
        </p:nvSpPr>
        <p:spPr>
          <a:xfrm>
            <a:off x="980009" y="3344668"/>
            <a:ext cx="578223"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r>
              <a:rPr lang="en-US" b="1" dirty="0" smtClean="0">
                <a:solidFill>
                  <a:srgbClr val="CD0505"/>
                </a:solidFill>
              </a:rPr>
              <a:t>USA</a:t>
            </a:r>
            <a:endParaRPr lang="fa-IR" b="1" dirty="0">
              <a:solidFill>
                <a:srgbClr val="CD0505"/>
              </a:solidFill>
            </a:endParaRPr>
          </a:p>
        </p:txBody>
      </p:sp>
      <p:sp>
        <p:nvSpPr>
          <p:cNvPr id="12" name="TextBox 11"/>
          <p:cNvSpPr txBox="1"/>
          <p:nvPr/>
        </p:nvSpPr>
        <p:spPr>
          <a:xfrm>
            <a:off x="3325643" y="3217358"/>
            <a:ext cx="578223"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r>
              <a:rPr lang="en-US" b="1" dirty="0" smtClean="0">
                <a:solidFill>
                  <a:srgbClr val="CD0505"/>
                </a:solidFill>
              </a:rPr>
              <a:t>WE</a:t>
            </a:r>
            <a:endParaRPr lang="fa-IR" b="1" dirty="0">
              <a:solidFill>
                <a:srgbClr val="CD0505"/>
              </a:solidFill>
            </a:endParaRPr>
          </a:p>
        </p:txBody>
      </p:sp>
      <p:sp>
        <p:nvSpPr>
          <p:cNvPr id="13" name="TextBox 12"/>
          <p:cNvSpPr txBox="1"/>
          <p:nvPr/>
        </p:nvSpPr>
        <p:spPr>
          <a:xfrm>
            <a:off x="4961627" y="3920852"/>
            <a:ext cx="578223"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r>
              <a:rPr lang="en-US" b="1" dirty="0" smtClean="0">
                <a:solidFill>
                  <a:srgbClr val="CD0505"/>
                </a:solidFill>
              </a:rPr>
              <a:t>ME</a:t>
            </a:r>
            <a:endParaRPr lang="fa-IR" b="1" dirty="0">
              <a:solidFill>
                <a:srgbClr val="CD0505"/>
              </a:solidFill>
            </a:endParaRPr>
          </a:p>
        </p:txBody>
      </p:sp>
      <p:sp>
        <p:nvSpPr>
          <p:cNvPr id="14" name="TextBox 13"/>
          <p:cNvSpPr txBox="1"/>
          <p:nvPr/>
        </p:nvSpPr>
        <p:spPr>
          <a:xfrm>
            <a:off x="7135513" y="3586690"/>
            <a:ext cx="1279618"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r>
              <a:rPr lang="en-US" b="1" dirty="0" smtClean="0">
                <a:solidFill>
                  <a:srgbClr val="CD0505"/>
                </a:solidFill>
              </a:rPr>
              <a:t>NEA</a:t>
            </a:r>
            <a:endParaRPr lang="fa-IR" b="1" dirty="0">
              <a:solidFill>
                <a:srgbClr val="CD0505"/>
              </a:solidFill>
            </a:endParaRPr>
          </a:p>
        </p:txBody>
      </p:sp>
      <p:sp>
        <p:nvSpPr>
          <p:cNvPr id="15" name="TextBox 14"/>
          <p:cNvSpPr txBox="1"/>
          <p:nvPr/>
        </p:nvSpPr>
        <p:spPr>
          <a:xfrm>
            <a:off x="5650740" y="5779004"/>
            <a:ext cx="578223"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r>
              <a:rPr lang="en-US" b="1" dirty="0" smtClean="0">
                <a:solidFill>
                  <a:srgbClr val="CD0505"/>
                </a:solidFill>
              </a:rPr>
              <a:t>SEA</a:t>
            </a:r>
            <a:endParaRPr lang="fa-IR" b="1" dirty="0">
              <a:solidFill>
                <a:srgbClr val="CD0505"/>
              </a:solidFill>
            </a:endParaRPr>
          </a:p>
        </p:txBody>
      </p:sp>
      <p:sp>
        <p:nvSpPr>
          <p:cNvPr id="16" name="Rectangle 15"/>
          <p:cNvSpPr/>
          <p:nvPr/>
        </p:nvSpPr>
        <p:spPr>
          <a:xfrm>
            <a:off x="128684" y="498488"/>
            <a:ext cx="8708312" cy="6186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094370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9550" y="1000448"/>
            <a:ext cx="3913095" cy="2195216"/>
          </a:xfrm>
          <a:prstGeom prst="rect">
            <a:avLst/>
          </a:prstGeom>
          <a:ln>
            <a:solidFill>
              <a:schemeClr val="tx1"/>
            </a:solidFill>
          </a:ln>
        </p:spPr>
        <p:txBody>
          <a:bodyPr wrap="square">
            <a:spAutoFit/>
          </a:bodyPr>
          <a:lstStyle/>
          <a:p>
            <a:pPr algn="just">
              <a:lnSpc>
                <a:spcPct val="115000"/>
              </a:lnSpc>
            </a:pPr>
            <a:r>
              <a:rPr lang="en-US" sz="2000" b="1" dirty="0"/>
              <a:t>Iran’s petrochemical production capacity (upstream and intermediate) has increased by 20 times from 3 million t/y in 1978 to 60 million t/y in 2014 and 61.9 in 2017Q1. </a:t>
            </a:r>
          </a:p>
        </p:txBody>
      </p:sp>
      <p:sp>
        <p:nvSpPr>
          <p:cNvPr id="11" name="Title 1"/>
          <p:cNvSpPr txBox="1">
            <a:spLocks/>
          </p:cNvSpPr>
          <p:nvPr/>
        </p:nvSpPr>
        <p:spPr>
          <a:xfrm>
            <a:off x="5942759" y="3545179"/>
            <a:ext cx="3625515" cy="34473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smtClean="0">
                <a:latin typeface="+mn-lt"/>
              </a:rPr>
              <a:t>Source: </a:t>
            </a:r>
            <a:r>
              <a:rPr lang="en-US" sz="1600" dirty="0" smtClean="0">
                <a:latin typeface="+mn-lt"/>
              </a:rPr>
              <a:t>National Petrochemical Company</a:t>
            </a:r>
            <a:endParaRPr lang="fa-IR" sz="1600" dirty="0">
              <a:latin typeface="+mn-lt"/>
            </a:endParaRPr>
          </a:p>
        </p:txBody>
      </p:sp>
      <p:sp>
        <p:nvSpPr>
          <p:cNvPr id="10" name="Rectangle 9"/>
          <p:cNvSpPr/>
          <p:nvPr/>
        </p:nvSpPr>
        <p:spPr>
          <a:xfrm>
            <a:off x="469550" y="3321424"/>
            <a:ext cx="3948175" cy="3081255"/>
          </a:xfrm>
          <a:prstGeom prst="rect">
            <a:avLst/>
          </a:prstGeom>
          <a:solidFill>
            <a:srgbClr val="97D6E8"/>
          </a:solidFill>
          <a:ln>
            <a:solidFill>
              <a:srgbClr val="BCB3A4"/>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0"/>
            <a:r>
              <a:rPr lang="en-US" sz="2000" b="1" dirty="0" smtClean="0">
                <a:solidFill>
                  <a:schemeClr val="tx1"/>
                </a:solidFill>
              </a:rPr>
              <a:t>It </a:t>
            </a:r>
            <a:r>
              <a:rPr lang="en-US" sz="2000" b="1" dirty="0">
                <a:solidFill>
                  <a:schemeClr val="tx1"/>
                </a:solidFill>
              </a:rPr>
              <a:t>is currently producing a widely diversified range of petrochemicals </a:t>
            </a:r>
            <a:r>
              <a:rPr lang="en-US" sz="2000" b="1" dirty="0" smtClean="0">
                <a:solidFill>
                  <a:schemeClr val="tx1"/>
                </a:solidFill>
              </a:rPr>
              <a:t>including </a:t>
            </a:r>
            <a:r>
              <a:rPr lang="en-US" sz="2000" b="1" dirty="0" err="1" smtClean="0">
                <a:solidFill>
                  <a:schemeClr val="tx1"/>
                </a:solidFill>
              </a:rPr>
              <a:t>polyethylenes</a:t>
            </a:r>
            <a:r>
              <a:rPr lang="en-US" sz="2000" b="1" dirty="0" smtClean="0">
                <a:solidFill>
                  <a:schemeClr val="tx1"/>
                </a:solidFill>
              </a:rPr>
              <a:t>, </a:t>
            </a:r>
            <a:r>
              <a:rPr lang="en-US" sz="2000" b="1" dirty="0">
                <a:solidFill>
                  <a:schemeClr val="tx1"/>
                </a:solidFill>
              </a:rPr>
              <a:t>polypropylenes, PVC, polystyrenes, Acrylonitrile Butadiene Styrene (ABS), polycarbonate, xylenes</a:t>
            </a:r>
            <a:r>
              <a:rPr lang="en-US" sz="2000" b="1" dirty="0" smtClean="0">
                <a:solidFill>
                  <a:schemeClr val="tx1"/>
                </a:solidFill>
              </a:rPr>
              <a:t>, styrene </a:t>
            </a:r>
            <a:r>
              <a:rPr lang="en-US" sz="2000" b="1" dirty="0">
                <a:solidFill>
                  <a:schemeClr val="tx1"/>
                </a:solidFill>
              </a:rPr>
              <a:t>and Styrene Butadiene Rubber (SBR), out of which over 4 million tons are presently used in </a:t>
            </a:r>
            <a:r>
              <a:rPr lang="en-US" sz="2000" b="1" dirty="0" smtClean="0">
                <a:solidFill>
                  <a:schemeClr val="tx1"/>
                </a:solidFill>
              </a:rPr>
              <a:t>domestic plastic industry.</a:t>
            </a:r>
            <a:endParaRPr lang="fa-IR" sz="2000" b="1" dirty="0">
              <a:solidFill>
                <a:schemeClr val="tx1"/>
              </a:solidFill>
            </a:endParaRPr>
          </a:p>
        </p:txBody>
      </p:sp>
      <p:pic>
        <p:nvPicPr>
          <p:cNvPr id="8" name="Picture 7"/>
          <p:cNvPicPr>
            <a:picLocks noChangeAspect="1"/>
          </p:cNvPicPr>
          <p:nvPr/>
        </p:nvPicPr>
        <p:blipFill>
          <a:blip r:embed="rId2"/>
          <a:stretch>
            <a:fillRect/>
          </a:stretch>
        </p:blipFill>
        <p:spPr>
          <a:xfrm>
            <a:off x="11687775" y="-40005"/>
            <a:ext cx="504225" cy="538493"/>
          </a:xfrm>
          <a:prstGeom prst="rect">
            <a:avLst/>
          </a:prstGeom>
          <a:ln>
            <a:noFill/>
          </a:ln>
          <a:effectLst>
            <a:softEdge rad="112500"/>
          </a:effectLst>
        </p:spPr>
      </p:pic>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942759" y="774533"/>
            <a:ext cx="4949359" cy="2770646"/>
          </a:xfrm>
          <a:prstGeom prst="rect">
            <a:avLst/>
          </a:prstGeom>
        </p:spPr>
      </p:pic>
      <p:sp>
        <p:nvSpPr>
          <p:cNvPr id="12" name="Title 1"/>
          <p:cNvSpPr txBox="1">
            <a:spLocks/>
          </p:cNvSpPr>
          <p:nvPr/>
        </p:nvSpPr>
        <p:spPr>
          <a:xfrm>
            <a:off x="5694610" y="295798"/>
            <a:ext cx="5445655" cy="61651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smtClean="0">
                <a:solidFill>
                  <a:srgbClr val="002060"/>
                </a:solidFill>
                <a:latin typeface="Times New Roman" panose="02020603050405020304" pitchFamily="18" charset="0"/>
                <a:cs typeface="Times New Roman" panose="02020603050405020304" pitchFamily="18" charset="0"/>
              </a:rPr>
              <a:t>Petrochemical Production and Export Combination</a:t>
            </a:r>
            <a:endParaRPr lang="fa-IR" sz="1800" b="1" dirty="0">
              <a:solidFill>
                <a:srgbClr val="00206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942757" y="4023914"/>
            <a:ext cx="4949359" cy="2549159"/>
          </a:xfrm>
          <a:prstGeom prst="rect">
            <a:avLst/>
          </a:prstGeom>
          <a:ln>
            <a:solidFill>
              <a:schemeClr val="tx1"/>
            </a:solidFill>
          </a:ln>
        </p:spPr>
        <p:txBody>
          <a:bodyPr wrap="square">
            <a:spAutoFit/>
          </a:bodyPr>
          <a:lstStyle/>
          <a:p>
            <a:pPr marL="342900" indent="-342900" algn="just">
              <a:lnSpc>
                <a:spcPct val="115000"/>
              </a:lnSpc>
              <a:buFont typeface="Wingdings" panose="05000000000000000000" pitchFamily="2" charset="2"/>
              <a:buChar char="§"/>
            </a:pPr>
            <a:r>
              <a:rPr lang="en-US" sz="2000" b="1" dirty="0" smtClean="0"/>
              <a:t>Despite recent developments in petrochemical value chain extension, there are still much more latent benefits to be realized. </a:t>
            </a:r>
          </a:p>
          <a:p>
            <a:pPr marL="342900" indent="-342900" algn="just">
              <a:lnSpc>
                <a:spcPct val="115000"/>
              </a:lnSpc>
              <a:buFont typeface="Wingdings" panose="05000000000000000000" pitchFamily="2" charset="2"/>
              <a:buChar char="§"/>
            </a:pPr>
            <a:r>
              <a:rPr lang="en-US" sz="2000" b="1" dirty="0" smtClean="0"/>
              <a:t>This makes Iran’s petrochemical downstream as a gateway of value creation  for investors.</a:t>
            </a:r>
            <a:endParaRPr lang="en-US" sz="2000" b="1" dirty="0"/>
          </a:p>
        </p:txBody>
      </p:sp>
      <p:sp>
        <p:nvSpPr>
          <p:cNvPr id="14" name="Title 1"/>
          <p:cNvSpPr txBox="1">
            <a:spLocks/>
          </p:cNvSpPr>
          <p:nvPr/>
        </p:nvSpPr>
        <p:spPr>
          <a:xfrm>
            <a:off x="92765" y="12803"/>
            <a:ext cx="4929809" cy="61651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latin typeface="Times New Roman" panose="02020603050405020304" pitchFamily="18" charset="0"/>
                <a:cs typeface="Times New Roman" panose="02020603050405020304" pitchFamily="18" charset="0"/>
              </a:rPr>
              <a:t>2. Petrochemical Value chain in Iran</a:t>
            </a:r>
            <a:endParaRPr lang="fa-I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127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96556" y="289471"/>
            <a:ext cx="6159760" cy="6340575"/>
          </a:xfrm>
          <a:prstGeom prst="rect">
            <a:avLst/>
          </a:prstGeom>
          <a:ln>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984" y="133686"/>
            <a:ext cx="5574890" cy="65768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Title 3"/>
          <p:cNvSpPr>
            <a:spLocks noGrp="1"/>
          </p:cNvSpPr>
          <p:nvPr>
            <p:ph type="title"/>
          </p:nvPr>
        </p:nvSpPr>
        <p:spPr>
          <a:xfrm>
            <a:off x="147485" y="151128"/>
            <a:ext cx="5515893" cy="840230"/>
          </a:xfrm>
          <a:prstGeom prst="rect">
            <a:avLst/>
          </a:prstGeom>
        </p:spPr>
        <p:txBody>
          <a:bodyPr wrap="square">
            <a:spAutoFit/>
          </a:bodyPr>
          <a:lstStyle/>
          <a:p>
            <a:pPr>
              <a:tabLst>
                <a:tab pos="354013" algn="l"/>
              </a:tabLst>
            </a:pPr>
            <a:r>
              <a:rPr lang="en-US" sz="2700" b="1" dirty="0" smtClean="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3- </a:t>
            </a:r>
            <a:r>
              <a:rPr lang="en-US" sz="2700" b="1"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Main Drivers of the petrochemical </a:t>
            </a:r>
            <a:r>
              <a:rPr lang="en-US" sz="2700" b="1" dirty="0" smtClean="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investment in </a:t>
            </a:r>
            <a:r>
              <a:rPr lang="en-US" sz="2700" b="1"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Iran</a:t>
            </a:r>
            <a:endParaRPr lang="fa-IR" sz="2700" b="1"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p:txBody>
      </p:sp>
      <p:cxnSp>
        <p:nvCxnSpPr>
          <p:cNvPr id="7" name="Straight Arrow Connector 6"/>
          <p:cNvCxnSpPr/>
          <p:nvPr/>
        </p:nvCxnSpPr>
        <p:spPr>
          <a:xfrm flipH="1">
            <a:off x="9556955" y="2905432"/>
            <a:ext cx="235975" cy="4129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846142" y="2957050"/>
            <a:ext cx="191729" cy="368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876436" y="4513006"/>
            <a:ext cx="0" cy="324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stretch>
            <a:fillRect/>
          </a:stretch>
        </p:blipFill>
        <p:spPr>
          <a:xfrm>
            <a:off x="11687775" y="-40005"/>
            <a:ext cx="504225" cy="538493"/>
          </a:xfrm>
          <a:prstGeom prst="rect">
            <a:avLst/>
          </a:prstGeom>
          <a:ln>
            <a:noFill/>
          </a:ln>
          <a:effectLst>
            <a:softEdge rad="112500"/>
          </a:effectLst>
        </p:spPr>
      </p:pic>
    </p:spTree>
    <p:extLst>
      <p:ext uri="{BB962C8B-B14F-4D97-AF65-F5344CB8AC3E}">
        <p14:creationId xmlns:p14="http://schemas.microsoft.com/office/powerpoint/2010/main" val="444265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3458</TotalTime>
  <Words>1438</Words>
  <Application>Microsoft Office PowerPoint</Application>
  <PresentationFormat>Widescreen</PresentationFormat>
  <Paragraphs>201</Paragraphs>
  <Slides>22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맑은 고딕</vt:lpstr>
      <vt:lpstr>Arial</vt:lpstr>
      <vt:lpstr>B Titr</vt:lpstr>
      <vt:lpstr>Britannic Bold</vt:lpstr>
      <vt:lpstr>Calibri</vt:lpstr>
      <vt:lpstr>Calibri Light</vt:lpstr>
      <vt:lpstr>Franklin Gothic Heavy</vt:lpstr>
      <vt:lpstr>SDF</vt:lpstr>
      <vt:lpstr>Times New Roman</vt:lpstr>
      <vt:lpstr>Wingdings</vt:lpstr>
      <vt:lpstr>Office Theme</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3- Main Drivers of the petrochemical investment in Iran</vt:lpstr>
      <vt:lpstr>3-1. Market Structure</vt:lpstr>
      <vt:lpstr>3-2. Feedstock condition</vt:lpstr>
      <vt:lpstr>3-3. Iran petrochemical export and domestic demand</vt:lpstr>
      <vt:lpstr>Iran’s Petrochemical Market Sales (2017Q1)</vt:lpstr>
      <vt:lpstr>3-3. Iran petrochemical export and domestic demand/ cont.</vt:lpstr>
      <vt:lpstr>3-4. Governmental regulations and supports</vt:lpstr>
      <vt:lpstr>PowerPoint Presentation</vt:lpstr>
      <vt:lpstr>3-4-2. Banking Facilities</vt:lpstr>
      <vt:lpstr>Future projects till 2025 </vt:lpstr>
      <vt:lpstr>5. Concluding Remarks:  5-1. Why Petrochemicals as an strategic industry in Iran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اسماعیلی - الهام</dc:creator>
  <cp:lastModifiedBy>ملاعبدالهی - ساجده</cp:lastModifiedBy>
  <cp:revision>261</cp:revision>
  <dcterms:created xsi:type="dcterms:W3CDTF">2017-08-26T10:25:41Z</dcterms:created>
  <dcterms:modified xsi:type="dcterms:W3CDTF">2017-10-31T06:20:05Z</dcterms:modified>
</cp:coreProperties>
</file>